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21" r:id="rId3"/>
    <p:sldId id="322" r:id="rId4"/>
    <p:sldId id="375" r:id="rId5"/>
    <p:sldId id="369" r:id="rId6"/>
    <p:sldId id="370" r:id="rId7"/>
    <p:sldId id="354" r:id="rId8"/>
    <p:sldId id="389" r:id="rId9"/>
    <p:sldId id="383" r:id="rId10"/>
    <p:sldId id="350" r:id="rId11"/>
    <p:sldId id="364" r:id="rId12"/>
    <p:sldId id="374" r:id="rId13"/>
    <p:sldId id="363" r:id="rId14"/>
    <p:sldId id="358" r:id="rId15"/>
    <p:sldId id="377" r:id="rId16"/>
    <p:sldId id="385" r:id="rId17"/>
    <p:sldId id="387" r:id="rId18"/>
    <p:sldId id="342" r:id="rId19"/>
  </p:sldIdLst>
  <p:sldSz cx="9144000" cy="6858000" type="screen4x3"/>
  <p:notesSz cx="7104063" cy="10234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68" autoAdjust="0"/>
  </p:normalViewPr>
  <p:slideViewPr>
    <p:cSldViewPr>
      <p:cViewPr>
        <p:scale>
          <a:sx n="73" d="100"/>
          <a:sy n="73" d="100"/>
        </p:scale>
        <p:origin x="-1884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85479-01D5-4988-952C-9C9F383256E2}" type="datetimeFigureOut">
              <a:rPr lang="ko-KR" altLang="en-US" smtClean="0"/>
              <a:t>2014-10-09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F0BED-0437-4EA5-8D76-276FEA0999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2038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 smtClean="0">
                <a:ea typeface="굴림" charset="-127"/>
              </a:rPr>
              <a:t>- Accretion model:</a:t>
            </a:r>
          </a:p>
          <a:p>
            <a:r>
              <a:rPr lang="en-US" altLang="ko-KR" smtClean="0">
                <a:ea typeface="굴림" charset="-127"/>
              </a:rPr>
              <a:t>More turbulent </a:t>
            </a:r>
            <a:r>
              <a:rPr lang="en-US" altLang="ko-KR" smtClean="0">
                <a:ea typeface="굴림" charset="-127"/>
                <a:sym typeface="Wingdings" pitchFamily="2" charset="2"/>
              </a:rPr>
              <a:t> can make more dense cores  shorter f-f time scale  higher accretion rate</a:t>
            </a:r>
          </a:p>
          <a:p>
            <a:r>
              <a:rPr lang="en-US" altLang="ko-KR" smtClean="0">
                <a:ea typeface="굴림" charset="-127"/>
                <a:sym typeface="Wingdings" pitchFamily="2" charset="2"/>
              </a:rPr>
              <a:t>Stellar mass upper limit because of Radiation pressure: 20-40 M_sol</a:t>
            </a:r>
          </a:p>
          <a:p>
            <a:r>
              <a:rPr lang="en-US" altLang="ko-KR" smtClean="0">
                <a:ea typeface="굴림" charset="-127"/>
                <a:sym typeface="Wingdings" pitchFamily="2" charset="2"/>
              </a:rPr>
              <a:t>Stellar mass upper limit using disk: about 40 M_sol</a:t>
            </a:r>
            <a:endParaRPr lang="en-US" altLang="ko-KR" smtClean="0"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ko-KR" dirty="0" smtClean="0">
              <a:ea typeface="굴림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87C0-4329-408F-B251-4F3885AF1ECE}" type="datetimeFigureOut">
              <a:rPr lang="ko-KR" altLang="en-US" smtClean="0"/>
              <a:t>2014-10-09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785B6-0FF3-472C-ACC6-B7486F8D0E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8184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87C0-4329-408F-B251-4F3885AF1ECE}" type="datetimeFigureOut">
              <a:rPr lang="ko-KR" altLang="en-US" smtClean="0"/>
              <a:t>2014-10-09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785B6-0FF3-472C-ACC6-B7486F8D0E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4379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87C0-4329-408F-B251-4F3885AF1ECE}" type="datetimeFigureOut">
              <a:rPr lang="ko-KR" altLang="en-US" smtClean="0"/>
              <a:t>2014-10-09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785B6-0FF3-472C-ACC6-B7486F8D0E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993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Arial Unicode MS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Arial Unicode MS" pitchFamily="50" charset="-127"/>
                <a:ea typeface="+mn-ea"/>
              </a:defRPr>
            </a:lvl1pPr>
            <a:lvl2pPr>
              <a:defRPr baseline="0">
                <a:latin typeface="Arial Unicode MS" pitchFamily="50" charset="-127"/>
                <a:ea typeface="+mn-ea"/>
              </a:defRPr>
            </a:lvl2pPr>
            <a:lvl3pPr>
              <a:defRPr baseline="0">
                <a:latin typeface="Arial Unicode MS" pitchFamily="50" charset="-127"/>
                <a:ea typeface="+mn-ea"/>
              </a:defRPr>
            </a:lvl3pPr>
            <a:lvl4pPr>
              <a:defRPr baseline="0">
                <a:latin typeface="Arial Unicode MS" pitchFamily="50" charset="-127"/>
                <a:ea typeface="+mn-ea"/>
              </a:defRPr>
            </a:lvl4pPr>
            <a:lvl5pPr>
              <a:defRPr baseline="0">
                <a:latin typeface="Arial Unicode MS" pitchFamily="50" charset="-127"/>
                <a:ea typeface="+mn-ea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87C0-4329-408F-B251-4F3885AF1ECE}" type="datetimeFigureOut">
              <a:rPr lang="ko-KR" altLang="en-US" smtClean="0"/>
              <a:t>2014-10-09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 smtClean="0"/>
              <a:t>EAVLBI Meeting 2013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785B6-0FF3-472C-ACC6-B7486F8D0E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291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87C0-4329-408F-B251-4F3885AF1ECE}" type="datetimeFigureOut">
              <a:rPr lang="ko-KR" altLang="en-US" smtClean="0"/>
              <a:t>2014-10-09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785B6-0FF3-472C-ACC6-B7486F8D0E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37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87C0-4329-408F-B251-4F3885AF1ECE}" type="datetimeFigureOut">
              <a:rPr lang="ko-KR" altLang="en-US" smtClean="0"/>
              <a:t>2014-10-09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785B6-0FF3-472C-ACC6-B7486F8D0E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4112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87C0-4329-408F-B251-4F3885AF1ECE}" type="datetimeFigureOut">
              <a:rPr lang="ko-KR" altLang="en-US" smtClean="0"/>
              <a:t>2014-10-09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785B6-0FF3-472C-ACC6-B7486F8D0E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1089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87C0-4329-408F-B251-4F3885AF1ECE}" type="datetimeFigureOut">
              <a:rPr lang="ko-KR" altLang="en-US" smtClean="0"/>
              <a:t>2014-10-09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785B6-0FF3-472C-ACC6-B7486F8D0E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8674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87C0-4329-408F-B251-4F3885AF1ECE}" type="datetimeFigureOut">
              <a:rPr lang="ko-KR" altLang="en-US" smtClean="0"/>
              <a:t>2014-10-09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785B6-0FF3-472C-ACC6-B7486F8D0E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8182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87C0-4329-408F-B251-4F3885AF1ECE}" type="datetimeFigureOut">
              <a:rPr lang="ko-KR" altLang="en-US" smtClean="0"/>
              <a:t>2014-10-09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785B6-0FF3-472C-ACC6-B7486F8D0E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379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87C0-4329-408F-B251-4F3885AF1ECE}" type="datetimeFigureOut">
              <a:rPr lang="ko-KR" altLang="en-US" smtClean="0"/>
              <a:t>2014-10-09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785B6-0FF3-472C-ACC6-B7486F8D0E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7708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D87C0-4329-408F-B251-4F3885AF1ECE}" type="datetimeFigureOut">
              <a:rPr lang="ko-KR" altLang="en-US" smtClean="0"/>
              <a:t>2014-10-09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785B6-0FF3-472C-ACC6-B7486F8D0E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114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1484784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Recent Activities of KVN</a:t>
            </a:r>
            <a:endParaRPr lang="ko-KR" altLang="en-US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933056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en-US" altLang="ko-KR" sz="28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Do-Young </a:t>
            </a:r>
            <a:r>
              <a:rPr lang="en-US" altLang="ko-KR" sz="28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Byun</a:t>
            </a:r>
            <a:r>
              <a:rPr lang="en-US" altLang="ko-KR" sz="28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(KASI),</a:t>
            </a:r>
          </a:p>
          <a:p>
            <a:r>
              <a:rPr lang="en-US" altLang="ko-KR" sz="28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KVN Group(KASI), VERA Group (NAOJ)</a:t>
            </a:r>
            <a:endParaRPr lang="en-US" altLang="ko-KR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r>
              <a:rPr lang="en-US" altLang="ko-KR" sz="2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2014. Oct. 9 </a:t>
            </a:r>
          </a:p>
          <a:p>
            <a:r>
              <a:rPr lang="en-US" altLang="ko-KR" sz="2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12</a:t>
            </a:r>
            <a:r>
              <a:rPr lang="en-US" altLang="ko-KR" sz="2200" baseline="30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th</a:t>
            </a:r>
            <a:r>
              <a:rPr lang="en-US" altLang="ko-KR" sz="22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EVN Symposium</a:t>
            </a:r>
            <a:endParaRPr lang="en-US" altLang="ko-KR" sz="22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518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2" y="260648"/>
            <a:ext cx="8915400" cy="723900"/>
          </a:xfrm>
        </p:spPr>
        <p:txBody>
          <a:bodyPr>
            <a:normAutofit fontScale="90000"/>
          </a:bodyPr>
          <a:lstStyle/>
          <a:p>
            <a:r>
              <a:rPr lang="en-US" altLang="ko-KR" sz="4000" dirty="0" smtClean="0">
                <a:ea typeface="굴림" charset="-127"/>
              </a:rPr>
              <a:t>44GHz CH3OH Fringe Survey </a:t>
            </a:r>
            <a:br>
              <a:rPr lang="en-US" altLang="ko-KR" sz="4000" dirty="0" smtClean="0">
                <a:ea typeface="굴림" charset="-127"/>
              </a:rPr>
            </a:br>
            <a:r>
              <a:rPr lang="en-US" altLang="ko-KR" sz="4000" dirty="0" smtClean="0">
                <a:ea typeface="굴림" charset="-127"/>
              </a:rPr>
              <a:t>toward massive SFR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4939" y="1202670"/>
            <a:ext cx="88392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2" tIns="44447" rIns="90482" bIns="44447"/>
          <a:lstStyle/>
          <a:p>
            <a:pPr marL="342900" indent="-342900" algn="l">
              <a:buFont typeface="Wingdings" pitchFamily="2" charset="2"/>
              <a:buChar char="l"/>
              <a:defRPr/>
            </a:pPr>
            <a:r>
              <a:rPr lang="en-US" altLang="ko-KR" sz="2400" dirty="0">
                <a:latin typeface="+mn-lt"/>
                <a:ea typeface="굴림" pitchFamily="50" charset="-127"/>
              </a:rPr>
              <a:t>37 44GHz Class I CH</a:t>
            </a:r>
            <a:r>
              <a:rPr lang="en-US" altLang="ko-KR" sz="2400" baseline="-25000" dirty="0">
                <a:latin typeface="+mn-lt"/>
                <a:ea typeface="굴림" pitchFamily="50" charset="-127"/>
              </a:rPr>
              <a:t>3</a:t>
            </a:r>
            <a:r>
              <a:rPr lang="en-US" altLang="ko-KR" sz="2400" dirty="0">
                <a:latin typeface="+mn-lt"/>
                <a:ea typeface="굴림" pitchFamily="50" charset="-127"/>
              </a:rPr>
              <a:t>OH maser </a:t>
            </a:r>
            <a:r>
              <a:rPr lang="en-US" altLang="ko-KR" sz="2400" dirty="0" smtClean="0">
                <a:latin typeface="+mn-lt"/>
                <a:ea typeface="굴림" pitchFamily="50" charset="-127"/>
              </a:rPr>
              <a:t>sources (Kim+ in prep)</a:t>
            </a:r>
            <a:r>
              <a:rPr lang="en-US" altLang="ko-KR" sz="2400" dirty="0">
                <a:latin typeface="+mn-lt"/>
                <a:ea typeface="굴림" pitchFamily="50" charset="-127"/>
              </a:rPr>
              <a:t>	</a:t>
            </a:r>
            <a:r>
              <a:rPr lang="en-US" altLang="ko-KR" sz="2400" dirty="0" smtClean="0">
                <a:latin typeface="+mn-lt"/>
                <a:ea typeface="굴림" pitchFamily="50" charset="-127"/>
              </a:rPr>
              <a:t>		</a:t>
            </a:r>
            <a:r>
              <a:rPr lang="en-US" altLang="ko-KR" dirty="0" smtClean="0">
                <a:latin typeface="+mn-lt"/>
                <a:ea typeface="굴림" pitchFamily="50" charset="-127"/>
              </a:rPr>
              <a:t>- </a:t>
            </a:r>
            <a:r>
              <a:rPr lang="en-US" altLang="ko-KR" dirty="0">
                <a:latin typeface="+mn-lt"/>
                <a:ea typeface="굴림" pitchFamily="50" charset="-127"/>
              </a:rPr>
              <a:t>KVN SD surveys (25, &gt;50 </a:t>
            </a:r>
            <a:r>
              <a:rPr lang="en-US" altLang="ko-KR" dirty="0" err="1">
                <a:latin typeface="+mn-lt"/>
                <a:ea typeface="굴림" pitchFamily="50" charset="-127"/>
              </a:rPr>
              <a:t>Jy</a:t>
            </a:r>
            <a:r>
              <a:rPr lang="en-US" altLang="ko-KR" dirty="0">
                <a:latin typeface="+mn-lt"/>
                <a:ea typeface="굴림" pitchFamily="50" charset="-127"/>
              </a:rPr>
              <a:t>)						- VLA </a:t>
            </a:r>
            <a:r>
              <a:rPr lang="en-US" altLang="ko-KR" dirty="0" err="1">
                <a:latin typeface="+mn-lt"/>
                <a:ea typeface="굴림" pitchFamily="50" charset="-127"/>
              </a:rPr>
              <a:t>obs</a:t>
            </a:r>
            <a:r>
              <a:rPr lang="en-US" altLang="ko-KR" dirty="0">
                <a:latin typeface="+mn-lt"/>
                <a:ea typeface="굴림" pitchFamily="50" charset="-127"/>
              </a:rPr>
              <a:t>: </a:t>
            </a:r>
            <a:r>
              <a:rPr lang="en-US" altLang="ko-KR" dirty="0" err="1">
                <a:latin typeface="+mn-lt"/>
                <a:ea typeface="굴림" pitchFamily="50" charset="-127"/>
              </a:rPr>
              <a:t>Kogan</a:t>
            </a:r>
            <a:r>
              <a:rPr lang="en-US" altLang="ko-KR" dirty="0">
                <a:latin typeface="+mn-lt"/>
                <a:ea typeface="굴림" pitchFamily="50" charset="-127"/>
              </a:rPr>
              <a:t> &amp; </a:t>
            </a:r>
            <a:r>
              <a:rPr lang="en-US" altLang="ko-KR" dirty="0" err="1">
                <a:latin typeface="+mn-lt"/>
                <a:ea typeface="굴림" pitchFamily="50" charset="-127"/>
              </a:rPr>
              <a:t>Slysh</a:t>
            </a:r>
            <a:r>
              <a:rPr lang="en-US" altLang="ko-KR" dirty="0">
                <a:latin typeface="+mn-lt"/>
                <a:ea typeface="굴림" pitchFamily="50" charset="-127"/>
              </a:rPr>
              <a:t> 98 (4, &gt;50 </a:t>
            </a:r>
            <a:r>
              <a:rPr lang="en-US" altLang="ko-KR" dirty="0" err="1">
                <a:latin typeface="+mn-lt"/>
                <a:ea typeface="굴림" pitchFamily="50" charset="-127"/>
              </a:rPr>
              <a:t>Jy</a:t>
            </a:r>
            <a:r>
              <a:rPr lang="en-US" altLang="ko-KR" dirty="0">
                <a:latin typeface="+mn-lt"/>
                <a:ea typeface="굴림" pitchFamily="50" charset="-127"/>
              </a:rPr>
              <a:t> ), Kurtz+ 04 (8, &gt;10 </a:t>
            </a:r>
            <a:r>
              <a:rPr lang="en-US" altLang="ko-KR" dirty="0" err="1">
                <a:latin typeface="+mn-lt"/>
                <a:ea typeface="굴림" pitchFamily="50" charset="-127"/>
              </a:rPr>
              <a:t>Jy</a:t>
            </a:r>
            <a:r>
              <a:rPr lang="en-US" altLang="ko-KR" dirty="0">
                <a:latin typeface="+mn-lt"/>
                <a:ea typeface="굴림" pitchFamily="50" charset="-127"/>
              </a:rPr>
              <a:t>)	</a:t>
            </a:r>
          </a:p>
          <a:p>
            <a:pPr marL="342900" indent="-342900" algn="l">
              <a:buFont typeface="Symbol" pitchFamily="18" charset="2"/>
              <a:buNone/>
              <a:defRPr/>
            </a:pPr>
            <a:r>
              <a:rPr lang="en-US" altLang="ko-KR" sz="2400" dirty="0">
                <a:latin typeface="+mn-lt"/>
                <a:ea typeface="굴림" pitchFamily="50" charset="-127"/>
              </a:rPr>
              <a:t>   </a:t>
            </a:r>
          </a:p>
        </p:txBody>
      </p:sp>
      <p:sp>
        <p:nvSpPr>
          <p:cNvPr id="17412" name="직사각형 1"/>
          <p:cNvSpPr>
            <a:spLocks noChangeArrowheads="1"/>
          </p:cNvSpPr>
          <p:nvPr/>
        </p:nvSpPr>
        <p:spPr bwMode="auto">
          <a:xfrm>
            <a:off x="304800" y="2426633"/>
            <a:ext cx="87487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ektoMM_503 BD 488 NO" charset="0"/>
                <a:ea typeface="굴림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ektoMM_503 BD 488 NO" charset="0"/>
                <a:ea typeface="굴림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ektoMM_503 BD 488 NO" charset="0"/>
                <a:ea typeface="굴림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ektoMM_503 BD 488 NO" charset="0"/>
                <a:ea typeface="굴림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ektoMM_503 BD 488 NO" charset="0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Monotype Sorts" charset="2"/>
              <a:defRPr sz="2000">
                <a:solidFill>
                  <a:schemeClr val="tx1"/>
                </a:solidFill>
                <a:latin typeface="TektoMM_503 BD 488 NO" charset="0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Monotype Sorts" charset="2"/>
              <a:defRPr sz="2000">
                <a:solidFill>
                  <a:schemeClr val="tx1"/>
                </a:solidFill>
                <a:latin typeface="TektoMM_503 BD 488 NO" charset="0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Monotype Sorts" charset="2"/>
              <a:defRPr sz="2000">
                <a:solidFill>
                  <a:schemeClr val="tx1"/>
                </a:solidFill>
                <a:latin typeface="TektoMM_503 BD 488 NO" charset="0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Monotype Sorts" charset="2"/>
              <a:defRPr sz="2000">
                <a:solidFill>
                  <a:schemeClr val="tx1"/>
                </a:solidFill>
                <a:latin typeface="TektoMM_503 BD 488 NO" charset="0"/>
                <a:ea typeface="굴림" charset="-127"/>
              </a:defRPr>
            </a:lvl9pPr>
          </a:lstStyle>
          <a:p>
            <a:pPr algn="l"/>
            <a:r>
              <a:rPr lang="en-US" altLang="ko-KR" dirty="0">
                <a:solidFill>
                  <a:schemeClr val="tx2"/>
                </a:solidFill>
              </a:rPr>
              <a:t>-&gt; FRINGEs detected in 11 sources ,						3 of them show </a:t>
            </a:r>
            <a:r>
              <a:rPr lang="en-US" altLang="ko-KR" dirty="0" smtClean="0">
                <a:solidFill>
                  <a:schemeClr val="tx2"/>
                </a:solidFill>
              </a:rPr>
              <a:t>detected fringes </a:t>
            </a:r>
            <a:r>
              <a:rPr lang="en-US" altLang="ko-KR" dirty="0">
                <a:solidFill>
                  <a:schemeClr val="tx2"/>
                </a:solidFill>
              </a:rPr>
              <a:t>on all three KVN baselines</a:t>
            </a:r>
          </a:p>
          <a:p>
            <a:pPr algn="l"/>
            <a:r>
              <a:rPr lang="en-US" altLang="ko-KR" dirty="0">
                <a:solidFill>
                  <a:srgbClr val="FFFF00"/>
                </a:solidFill>
              </a:rPr>
              <a:t>	</a:t>
            </a:r>
            <a:r>
              <a:rPr lang="en-US" altLang="ko-KR" dirty="0"/>
              <a:t>G10.32-0.26(6.0 </a:t>
            </a:r>
            <a:r>
              <a:rPr lang="en-US" altLang="ko-KR" dirty="0" err="1"/>
              <a:t>kpc</a:t>
            </a:r>
            <a:r>
              <a:rPr lang="en-US" altLang="ko-KR" dirty="0"/>
              <a:t>), G18.34+1.74 SW (2.7 </a:t>
            </a:r>
            <a:r>
              <a:rPr lang="en-US" altLang="ko-KR" dirty="0" err="1"/>
              <a:t>kpc</a:t>
            </a:r>
            <a:r>
              <a:rPr lang="en-US" altLang="ko-KR" dirty="0"/>
              <a:t>), G49.49-0.39 (6.0 </a:t>
            </a:r>
            <a:r>
              <a:rPr lang="en-US" altLang="ko-KR" dirty="0" err="1"/>
              <a:t>kpc</a:t>
            </a:r>
            <a:r>
              <a:rPr lang="en-US" altLang="ko-KR" dirty="0"/>
              <a:t>)</a:t>
            </a:r>
          </a:p>
          <a:p>
            <a:pPr algn="l"/>
            <a:r>
              <a:rPr lang="en-US" altLang="ko-KR" dirty="0"/>
              <a:t>	</a:t>
            </a:r>
            <a:r>
              <a:rPr lang="en-US" altLang="ko-KR" dirty="0">
                <a:solidFill>
                  <a:srgbClr val="FF3300"/>
                </a:solidFill>
              </a:rPr>
              <a:t>First VLBI detections of Class I CH</a:t>
            </a:r>
            <a:r>
              <a:rPr lang="en-US" altLang="ko-KR" baseline="-25000" dirty="0">
                <a:solidFill>
                  <a:srgbClr val="FF3300"/>
                </a:solidFill>
              </a:rPr>
              <a:t>3</a:t>
            </a:r>
            <a:r>
              <a:rPr lang="en-US" altLang="ko-KR" dirty="0">
                <a:solidFill>
                  <a:srgbClr val="FF3300"/>
                </a:solidFill>
              </a:rPr>
              <a:t>OH masers !</a:t>
            </a:r>
            <a:endParaRPr lang="en-US" altLang="ko-KR" dirty="0"/>
          </a:p>
          <a:p>
            <a:pPr algn="l"/>
            <a:r>
              <a:rPr lang="en-US" altLang="ko-KR" dirty="0">
                <a:solidFill>
                  <a:schemeClr val="tx2"/>
                </a:solidFill>
              </a:rPr>
              <a:t>-&gt; more compact structures than previously thought: &lt;50 AU			 the three : structures of &lt;20 AU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84138" y="4365625"/>
            <a:ext cx="9024937" cy="2376488"/>
            <a:chOff x="84138" y="4365625"/>
            <a:chExt cx="9024937" cy="2376488"/>
          </a:xfrm>
        </p:grpSpPr>
        <p:pic>
          <p:nvPicPr>
            <p:cNvPr id="17413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38" y="4365625"/>
              <a:ext cx="3048000" cy="184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그림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7850" y="4365625"/>
              <a:ext cx="3038475" cy="186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그림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1088" y="4365625"/>
              <a:ext cx="2947987" cy="237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3479800" y="6399213"/>
              <a:ext cx="15240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2" tIns="44447" rIns="90482" bIns="44447"/>
            <a:lstStyle/>
            <a:p>
              <a:pPr algn="l">
                <a:lnSpc>
                  <a:spcPct val="80000"/>
                </a:lnSpc>
                <a:spcBef>
                  <a:spcPct val="0"/>
                </a:spcBef>
                <a:buSzPct val="75000"/>
                <a:defRPr/>
              </a:pPr>
              <a:r>
                <a:rPr lang="en-US" altLang="ko-KR" sz="1800" dirty="0">
                  <a:latin typeface="+mn-lt"/>
                  <a:ea typeface="굴림" pitchFamily="50" charset="-127"/>
                </a:rPr>
                <a:t>G10.32-0.26</a:t>
              </a:r>
              <a:endParaRPr lang="ko-KR" altLang="en-US" sz="1800" dirty="0">
                <a:latin typeface="+mn-lt"/>
                <a:ea typeface="굴림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578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12160" y="274638"/>
            <a:ext cx="3024336" cy="1210146"/>
          </a:xfrm>
        </p:spPr>
        <p:txBody>
          <a:bodyPr>
            <a:normAutofit/>
          </a:bodyPr>
          <a:lstStyle/>
          <a:p>
            <a:r>
              <a:rPr lang="en-US" altLang="ko-KR" dirty="0" err="1" smtClean="0"/>
              <a:t>KaVA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sz="1800" b="1" dirty="0" smtClean="0"/>
              <a:t>(KVN and VERA Array)</a:t>
            </a:r>
            <a:endParaRPr lang="ko-KR" altLang="en-US" sz="18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" y="1728566"/>
            <a:ext cx="9144000" cy="51434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43" y="3501008"/>
            <a:ext cx="4867687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KVN and VERA are complimentary each other</a:t>
            </a:r>
          </a:p>
          <a:p>
            <a:pPr lvl="1"/>
            <a:r>
              <a:rPr lang="en-US" altLang="ko-KR" sz="2000" dirty="0" smtClean="0"/>
              <a:t>-  short baseline of KVN</a:t>
            </a:r>
          </a:p>
          <a:p>
            <a:pPr marL="742950" lvl="1" indent="-285750">
              <a:buFontTx/>
              <a:buChar char="-"/>
            </a:pPr>
            <a:r>
              <a:rPr lang="en-US" altLang="ko-KR" sz="2000" dirty="0" smtClean="0"/>
              <a:t>lone baseline of VERA</a:t>
            </a:r>
          </a:p>
          <a:p>
            <a:pPr marL="742950" lvl="1" indent="-285750">
              <a:buFontTx/>
              <a:buChar char="-"/>
            </a:pPr>
            <a:r>
              <a:rPr lang="en-US" altLang="ko-KR" sz="2000" dirty="0" err="1" smtClean="0">
                <a:solidFill>
                  <a:srgbClr val="FF0000"/>
                </a:solidFill>
              </a:rPr>
              <a:t>KaVA</a:t>
            </a:r>
            <a:r>
              <a:rPr lang="en-US" altLang="ko-KR" sz="2000" dirty="0" smtClean="0">
                <a:solidFill>
                  <a:srgbClr val="FF0000"/>
                </a:solidFill>
              </a:rPr>
              <a:t> can detect extended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~1000h for </a:t>
            </a:r>
            <a:r>
              <a:rPr lang="en-US" altLang="ko-KR" sz="2000" dirty="0" err="1" smtClean="0"/>
              <a:t>KaVA</a:t>
            </a:r>
            <a:r>
              <a:rPr lang="en-US" altLang="ko-KR" sz="2000" dirty="0" smtClean="0"/>
              <a:t> in 2014</a:t>
            </a:r>
          </a:p>
        </p:txBody>
      </p:sp>
      <p:pic>
        <p:nvPicPr>
          <p:cNvPr id="10" name="図 5" descr="m87.kava.kba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40" y="548680"/>
            <a:ext cx="2516416" cy="2870484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pic>
        <p:nvPicPr>
          <p:cNvPr id="11" name="図 6" descr="m87.vera.kban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9" y="548680"/>
            <a:ext cx="2516415" cy="2870484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103639" y="116632"/>
            <a:ext cx="2516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VERA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72454" y="124407"/>
            <a:ext cx="2516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/>
              <a:t>KaVA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627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" y="2896716"/>
            <a:ext cx="8976045" cy="32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04800" y="1125538"/>
            <a:ext cx="883920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2" tIns="44447" rIns="90482" bIns="44447"/>
          <a:lstStyle/>
          <a:p>
            <a:pPr marL="342900" indent="-342900" algn="l">
              <a:buFont typeface="Wingdings" pitchFamily="2" charset="2"/>
              <a:buChar char="l"/>
              <a:defRPr/>
            </a:pPr>
            <a:endParaRPr lang="en-US" altLang="ko-KR" sz="2400" dirty="0" smtClean="0">
              <a:ea typeface="굴림" pitchFamily="50" charset="-127"/>
            </a:endParaRPr>
          </a:p>
          <a:p>
            <a:pPr marL="342900" indent="-342900" algn="l">
              <a:buFont typeface="Wingdings" pitchFamily="2" charset="2"/>
              <a:buChar char="l"/>
              <a:defRPr/>
            </a:pPr>
            <a:r>
              <a:rPr lang="en-US" altLang="ko-KR" sz="2400" dirty="0" smtClean="0">
                <a:ea typeface="굴림" pitchFamily="50" charset="-127"/>
              </a:rPr>
              <a:t>Imaging performance evaluation</a:t>
            </a:r>
            <a:r>
              <a:rPr lang="en-US" altLang="ko-KR" sz="2400" dirty="0" smtClean="0">
                <a:latin typeface="+mn-lt"/>
                <a:ea typeface="굴림" pitchFamily="50" charset="-127"/>
              </a:rPr>
              <a:t> (</a:t>
            </a:r>
            <a:r>
              <a:rPr lang="en-US" altLang="ko-KR" sz="2400" dirty="0" err="1" smtClean="0">
                <a:latin typeface="+mn-lt"/>
                <a:ea typeface="굴림" pitchFamily="50" charset="-127"/>
              </a:rPr>
              <a:t>Niinuma</a:t>
            </a:r>
            <a:r>
              <a:rPr lang="en-US" altLang="ko-KR" sz="2400" dirty="0" smtClean="0">
                <a:latin typeface="+mn-lt"/>
                <a:ea typeface="굴림" pitchFamily="50" charset="-127"/>
              </a:rPr>
              <a:t>+, 2014, PASJ)</a:t>
            </a:r>
            <a:endParaRPr lang="en-US" altLang="ko-KR" sz="2400" dirty="0">
              <a:latin typeface="+mn-lt"/>
              <a:ea typeface="굴림" pitchFamily="50" charset="-127"/>
            </a:endParaRPr>
          </a:p>
          <a:p>
            <a:pPr lvl="1"/>
            <a:endParaRPr lang="en-US" altLang="ko-KR" dirty="0" smtClean="0">
              <a:ea typeface="굴림" pitchFamily="50" charset="-127"/>
            </a:endParaRPr>
          </a:p>
          <a:p>
            <a:pPr lvl="1"/>
            <a:r>
              <a:rPr lang="en-US" altLang="ko-KR" dirty="0" smtClean="0">
                <a:ea typeface="굴림" pitchFamily="50" charset="-127"/>
              </a:rPr>
              <a:t>Images of 3C 273 at a recording rate of 128Mbps (BW:32MHz)</a:t>
            </a:r>
          </a:p>
          <a:p>
            <a:pPr lvl="1"/>
            <a:endParaRPr lang="en-US" altLang="ko-KR" dirty="0">
              <a:ea typeface="굴림" pitchFamily="50" charset="-127"/>
            </a:endParaRPr>
          </a:p>
          <a:p>
            <a:pPr lvl="1"/>
            <a:r>
              <a:rPr lang="en-US" altLang="ko-KR" dirty="0" smtClean="0">
                <a:ea typeface="굴림" pitchFamily="50" charset="-127"/>
              </a:rPr>
              <a:t>VERA 22GHz               </a:t>
            </a:r>
            <a:r>
              <a:rPr lang="en-US" altLang="ko-KR" dirty="0" err="1" smtClean="0">
                <a:ea typeface="굴림" pitchFamily="50" charset="-127"/>
              </a:rPr>
              <a:t>KaVA</a:t>
            </a:r>
            <a:r>
              <a:rPr lang="en-US" altLang="ko-KR" dirty="0" smtClean="0">
                <a:ea typeface="굴림" pitchFamily="50" charset="-127"/>
              </a:rPr>
              <a:t> 22GHz                     </a:t>
            </a:r>
            <a:r>
              <a:rPr lang="en-US" altLang="ko-KR" dirty="0" err="1" smtClean="0">
                <a:ea typeface="굴림" pitchFamily="50" charset="-127"/>
              </a:rPr>
              <a:t>KaVA</a:t>
            </a:r>
            <a:r>
              <a:rPr lang="en-US" altLang="ko-KR" dirty="0" smtClean="0">
                <a:ea typeface="굴림" pitchFamily="50" charset="-127"/>
              </a:rPr>
              <a:t> 43GHz </a:t>
            </a:r>
            <a:endParaRPr lang="en-US" altLang="ko-KR" dirty="0">
              <a:ea typeface="굴림" pitchFamily="50" charset="-127"/>
            </a:endParaRPr>
          </a:p>
        </p:txBody>
      </p:sp>
      <p:sp>
        <p:nvSpPr>
          <p:cNvPr id="25603" name="제목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7772400" cy="714375"/>
          </a:xfrm>
        </p:spPr>
        <p:txBody>
          <a:bodyPr>
            <a:normAutofit/>
          </a:bodyPr>
          <a:lstStyle/>
          <a:p>
            <a:r>
              <a:rPr lang="en-US" altLang="ko-KR" sz="3600" dirty="0" err="1" smtClean="0">
                <a:ea typeface="Arial Unicode MS" pitchFamily="50" charset="-127"/>
                <a:cs typeface="Arial Unicode MS" pitchFamily="50" charset="-127"/>
              </a:rPr>
              <a:t>KaVA</a:t>
            </a:r>
            <a:r>
              <a:rPr lang="en-US" altLang="ko-KR" sz="3600" dirty="0" smtClean="0">
                <a:ea typeface="Arial Unicode MS" pitchFamily="50" charset="-127"/>
                <a:cs typeface="Arial Unicode MS" pitchFamily="50" charset="-127"/>
              </a:rPr>
              <a:t> Imaging of AGNs</a:t>
            </a:r>
            <a:endParaRPr lang="ko-KR" altLang="en-US" sz="3600" dirty="0" smtClean="0"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6237312"/>
            <a:ext cx="498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* See poster by Kino</a:t>
            </a:r>
            <a:endParaRPr lang="ko-KR" altLang="en-US" dirty="0"/>
          </a:p>
        </p:txBody>
      </p:sp>
      <p:grpSp>
        <p:nvGrpSpPr>
          <p:cNvPr id="32816" name="그룹 32815"/>
          <p:cNvGrpSpPr/>
          <p:nvPr/>
        </p:nvGrpSpPr>
        <p:grpSpPr>
          <a:xfrm>
            <a:off x="5322021" y="1160050"/>
            <a:ext cx="3906259" cy="5055159"/>
            <a:chOff x="9001596" y="1182153"/>
            <a:chExt cx="3906259" cy="5055159"/>
          </a:xfrm>
        </p:grpSpPr>
        <p:pic>
          <p:nvPicPr>
            <p:cNvPr id="16" name="図 5" descr="M87.R13339B.1GBPS.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1596" y="1182153"/>
              <a:ext cx="3906259" cy="5055159"/>
            </a:xfrm>
            <a:prstGeom prst="rect">
              <a:avLst/>
            </a:prstGeom>
          </p:spPr>
        </p:pic>
        <p:sp>
          <p:nvSpPr>
            <p:cNvPr id="18" name="テキスト ボックス 10"/>
            <p:cNvSpPr txBox="1"/>
            <p:nvPr/>
          </p:nvSpPr>
          <p:spPr>
            <a:xfrm>
              <a:off x="11037786" y="4556829"/>
              <a:ext cx="1455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DR ~ 1360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テキスト ボックス 6"/>
            <p:cNvSpPr txBox="1"/>
            <p:nvPr/>
          </p:nvSpPr>
          <p:spPr>
            <a:xfrm>
              <a:off x="9560589" y="2266509"/>
              <a:ext cx="3083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KaVA</a:t>
              </a:r>
              <a:r>
                <a:rPr lang="en-US" dirty="0" smtClean="0">
                  <a:solidFill>
                    <a:schemeClr val="bg1"/>
                  </a:solidFill>
                </a:rPr>
                <a:t> 1Gbps image of M87</a:t>
              </a:r>
              <a:endParaRPr lang="en-US" altLang="ja-JP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07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 err="1" smtClean="0"/>
              <a:t>Daejeon</a:t>
            </a:r>
            <a:r>
              <a:rPr lang="en-US" altLang="ko-KR" sz="3200" dirty="0" smtClean="0"/>
              <a:t> </a:t>
            </a:r>
            <a:r>
              <a:rPr lang="en-US" altLang="ko-KR" sz="3200" dirty="0" err="1" smtClean="0"/>
              <a:t>Correlator</a:t>
            </a:r>
            <a:r>
              <a:rPr lang="en-US" altLang="ko-KR" sz="3200" dirty="0" smtClean="0"/>
              <a:t> at </a:t>
            </a:r>
            <a:br>
              <a:rPr lang="en-US" altLang="ko-KR" sz="3200" dirty="0" smtClean="0"/>
            </a:br>
            <a:r>
              <a:rPr lang="en-US" altLang="ko-KR" sz="3200" dirty="0" smtClean="0"/>
              <a:t>Korea-Japan Correlation Center (KJCC)</a:t>
            </a:r>
            <a:endParaRPr lang="ko-KR" altLang="en-US" sz="32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6876256" cy="34414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5013176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Joint Development &amp; Joint Operation by KASI &amp; NAOJ</a:t>
            </a:r>
          </a:p>
          <a:p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Input Data Rate = 4 streams x 2Gbps x 16 stations</a:t>
            </a:r>
          </a:p>
        </p:txBody>
      </p:sp>
    </p:spTree>
    <p:extLst>
      <p:ext uri="{BB962C8B-B14F-4D97-AF65-F5344CB8AC3E}">
        <p14:creationId xmlns:p14="http://schemas.microsoft.com/office/powerpoint/2010/main" val="217346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Complimentary</a:t>
            </a:r>
          </a:p>
          <a:p>
            <a:pPr lvl="1"/>
            <a:r>
              <a:rPr lang="en-US" altLang="ko-KR" dirty="0" smtClean="0"/>
              <a:t>KVN has Short baseline</a:t>
            </a:r>
          </a:p>
          <a:p>
            <a:pPr lvl="1"/>
            <a:r>
              <a:rPr lang="en-US" altLang="ko-KR" dirty="0" smtClean="0"/>
              <a:t>VERA has Long baseline</a:t>
            </a:r>
          </a:p>
        </p:txBody>
      </p:sp>
      <p:pic>
        <p:nvPicPr>
          <p:cNvPr id="4" name="내용 개체 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" y="404664"/>
            <a:ext cx="9144000" cy="5143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092" y="5733256"/>
            <a:ext cx="8817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</a:rPr>
              <a:t>Fringe Test of EAVN at 8GHz and 22GHz from Sep 2013</a:t>
            </a:r>
          </a:p>
          <a:p>
            <a:r>
              <a:rPr lang="en-US" altLang="ko-KR" sz="2400" dirty="0" smtClean="0"/>
              <a:t>Correlation by Daejeon </a:t>
            </a:r>
            <a:r>
              <a:rPr lang="en-US" altLang="ko-KR" sz="2400" dirty="0" err="1" smtClean="0"/>
              <a:t>Correlator</a:t>
            </a:r>
            <a:endParaRPr lang="en-US" altLang="ko-KR" sz="2400" dirty="0" smtClean="0"/>
          </a:p>
        </p:txBody>
      </p:sp>
    </p:spTree>
    <p:extLst>
      <p:ext uri="{BB962C8B-B14F-4D97-AF65-F5344CB8AC3E}">
        <p14:creationId xmlns:p14="http://schemas.microsoft.com/office/powerpoint/2010/main" val="181982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06613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System Upgrade Activities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528" y="1628800"/>
            <a:ext cx="5544616" cy="4930187"/>
          </a:xfrm>
        </p:spPr>
        <p:txBody>
          <a:bodyPr>
            <a:normAutofit fontScale="92500" lnSpcReduction="20000"/>
          </a:bodyPr>
          <a:lstStyle/>
          <a:p>
            <a:r>
              <a:rPr lang="en-US" altLang="ko-KR" dirty="0" smtClean="0"/>
              <a:t>Multi-Frequency P-Cal</a:t>
            </a:r>
          </a:p>
          <a:p>
            <a:pPr lvl="1"/>
            <a:r>
              <a:rPr lang="en-US" altLang="ko-KR" dirty="0" smtClean="0"/>
              <a:t>22 – 130 GHz w/ 200MHz Step</a:t>
            </a:r>
          </a:p>
          <a:p>
            <a:r>
              <a:rPr lang="en-US" altLang="ko-KR" dirty="0" smtClean="0"/>
              <a:t>8Gbps operation </a:t>
            </a:r>
            <a:endParaRPr lang="en-US" altLang="ko-KR" dirty="0"/>
          </a:p>
          <a:p>
            <a:pPr lvl="1"/>
            <a:r>
              <a:rPr lang="en-US" altLang="ko-KR" dirty="0" smtClean="0"/>
              <a:t>Digital Output : 2Gbps  x 4 streams </a:t>
            </a:r>
          </a:p>
          <a:p>
            <a:pPr marL="457200" lvl="1" indent="0">
              <a:buNone/>
            </a:pPr>
            <a:r>
              <a:rPr lang="en-US" altLang="ko-KR" dirty="0" smtClean="0"/>
              <a:t>  (Mark5B : 1Gbps recording)</a:t>
            </a:r>
          </a:p>
          <a:p>
            <a:pPr lvl="1"/>
            <a:r>
              <a:rPr lang="en-US" altLang="ko-KR" dirty="0" smtClean="0"/>
              <a:t>Mark6 (16Gbps max)</a:t>
            </a:r>
          </a:p>
          <a:p>
            <a:pPr marL="457200" lvl="1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+ Fila10G </a:t>
            </a:r>
          </a:p>
          <a:p>
            <a:pPr lvl="1"/>
            <a:r>
              <a:rPr lang="en-US" altLang="ko-KR" dirty="0" smtClean="0"/>
              <a:t>Fringe Test soon  </a:t>
            </a:r>
          </a:p>
          <a:p>
            <a:r>
              <a:rPr lang="en-US" altLang="ko-KR" dirty="0" smtClean="0"/>
              <a:t>Network Speed Upgrade</a:t>
            </a:r>
          </a:p>
          <a:p>
            <a:pPr lvl="1"/>
            <a:r>
              <a:rPr lang="en-US" altLang="ko-KR" dirty="0" smtClean="0"/>
              <a:t>10Gbps  to </a:t>
            </a:r>
            <a:r>
              <a:rPr lang="en-US" altLang="ko-KR" dirty="0" err="1" smtClean="0"/>
              <a:t>Yonsei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5Gbps to Ulsan, </a:t>
            </a:r>
            <a:r>
              <a:rPr lang="en-US" altLang="ko-KR" dirty="0" err="1" smtClean="0"/>
              <a:t>Tamna</a:t>
            </a:r>
            <a:r>
              <a:rPr lang="en-US" altLang="ko-KR" dirty="0" smtClean="0"/>
              <a:t> </a:t>
            </a:r>
          </a:p>
        </p:txBody>
      </p:sp>
      <p:pic>
        <p:nvPicPr>
          <p:cNvPr id="1027" name="Picture 3" descr="C:\Users\admin\Documents\KVN_CS\Mark6\LabTest\Mark6WrTest\20140923_113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20888"/>
            <a:ext cx="3096344" cy="412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33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Common Use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925144"/>
          </a:xfrm>
        </p:spPr>
        <p:txBody>
          <a:bodyPr>
            <a:normAutofit fontScale="77500" lnSpcReduction="20000"/>
          </a:bodyPr>
          <a:lstStyle/>
          <a:p>
            <a:r>
              <a:rPr lang="en-US" altLang="ko-KR" dirty="0" smtClean="0"/>
              <a:t>KVN Common Use</a:t>
            </a:r>
          </a:p>
          <a:p>
            <a:pPr lvl="1"/>
            <a:r>
              <a:rPr lang="en-US" altLang="ko-KR" dirty="0" smtClean="0"/>
              <a:t>2013B</a:t>
            </a:r>
            <a:r>
              <a:rPr lang="en-US" altLang="ko-KR" dirty="0"/>
              <a:t> </a:t>
            </a:r>
            <a:r>
              <a:rPr lang="en-US" altLang="ko-KR" dirty="0" smtClean="0"/>
              <a:t>semester :</a:t>
            </a:r>
            <a:r>
              <a:rPr lang="ko-KR" altLang="en-US" dirty="0" smtClean="0"/>
              <a:t> </a:t>
            </a:r>
            <a:r>
              <a:rPr lang="en-US" altLang="ko-KR" dirty="0" smtClean="0"/>
              <a:t>Open to Korean community</a:t>
            </a:r>
          </a:p>
          <a:p>
            <a:pPr lvl="1"/>
            <a:r>
              <a:rPr lang="en-US" altLang="ko-KR" dirty="0" smtClean="0"/>
              <a:t>2014A &amp; B: Open to East Asian community</a:t>
            </a:r>
          </a:p>
          <a:p>
            <a:pPr lvl="1"/>
            <a:r>
              <a:rPr lang="en-US" altLang="ko-KR" dirty="0" smtClean="0"/>
              <a:t>2015A semester : Open to East Asian community</a:t>
            </a:r>
          </a:p>
          <a:p>
            <a:pPr lvl="2"/>
            <a:r>
              <a:rPr lang="en-US" altLang="ko-KR" dirty="0" smtClean="0"/>
              <a:t>Deadline: Nov. 6th</a:t>
            </a:r>
          </a:p>
          <a:p>
            <a:pPr lvl="2"/>
            <a:r>
              <a:rPr lang="en-US" altLang="ko-KR" dirty="0" smtClean="0"/>
              <a:t>Open </a:t>
            </a:r>
            <a:r>
              <a:rPr lang="en-US" altLang="ko-KR" dirty="0"/>
              <a:t>Use Time : </a:t>
            </a:r>
            <a:r>
              <a:rPr lang="en-US" altLang="ko-KR" dirty="0" smtClean="0"/>
              <a:t>~</a:t>
            </a:r>
            <a:r>
              <a:rPr lang="en-US" altLang="ko-KR" dirty="0"/>
              <a:t>3</a:t>
            </a:r>
            <a:r>
              <a:rPr lang="en-US" altLang="ko-KR" dirty="0" smtClean="0"/>
              <a:t>00h</a:t>
            </a:r>
          </a:p>
          <a:p>
            <a:pPr lvl="2"/>
            <a:r>
              <a:rPr lang="en-US" altLang="ko-KR" dirty="0" smtClean="0"/>
              <a:t>22, 43, 86GHz : normal , 129GHz : </a:t>
            </a:r>
            <a:r>
              <a:rPr lang="en-US" altLang="ko-KR" dirty="0"/>
              <a:t> </a:t>
            </a:r>
            <a:r>
              <a:rPr lang="en-US" altLang="ko-KR" dirty="0" smtClean="0"/>
              <a:t>risk shared</a:t>
            </a:r>
          </a:p>
          <a:p>
            <a:pPr lvl="1"/>
            <a:r>
              <a:rPr lang="en-US" altLang="ko-KR" dirty="0">
                <a:solidFill>
                  <a:srgbClr val="FF0000"/>
                </a:solidFill>
              </a:rPr>
              <a:t>2015B </a:t>
            </a:r>
            <a:r>
              <a:rPr lang="en-US" altLang="ko-KR" dirty="0" smtClean="0">
                <a:solidFill>
                  <a:srgbClr val="FF0000"/>
                </a:solidFill>
              </a:rPr>
              <a:t>semester </a:t>
            </a:r>
            <a:r>
              <a:rPr lang="en-US" altLang="ko-KR" dirty="0">
                <a:solidFill>
                  <a:srgbClr val="FF0000"/>
                </a:solidFill>
              </a:rPr>
              <a:t>: </a:t>
            </a:r>
            <a:r>
              <a:rPr lang="en-US" altLang="ko-KR" dirty="0" smtClean="0">
                <a:solidFill>
                  <a:srgbClr val="FF0000"/>
                </a:solidFill>
              </a:rPr>
              <a:t>plan to open </a:t>
            </a:r>
            <a:r>
              <a:rPr lang="en-US" altLang="ko-KR" dirty="0">
                <a:solidFill>
                  <a:srgbClr val="FF0000"/>
                </a:solidFill>
              </a:rPr>
              <a:t>to World </a:t>
            </a:r>
            <a:r>
              <a:rPr lang="en-US" altLang="ko-KR" dirty="0" smtClean="0">
                <a:solidFill>
                  <a:srgbClr val="FF0000"/>
                </a:solidFill>
              </a:rPr>
              <a:t>community</a:t>
            </a:r>
          </a:p>
          <a:p>
            <a:r>
              <a:rPr lang="en-US" altLang="ko-KR" dirty="0" err="1" smtClean="0"/>
              <a:t>KaVA</a:t>
            </a:r>
            <a:r>
              <a:rPr lang="en-US" altLang="ko-KR" dirty="0"/>
              <a:t> </a:t>
            </a:r>
            <a:r>
              <a:rPr lang="en-US" altLang="ko-KR" dirty="0" smtClean="0"/>
              <a:t>Common Use</a:t>
            </a:r>
          </a:p>
          <a:p>
            <a:pPr lvl="1"/>
            <a:r>
              <a:rPr lang="en-US" altLang="ko-KR" dirty="0" smtClean="0"/>
              <a:t>2014A &amp; B : Open to Korean &amp; Japanese community</a:t>
            </a:r>
          </a:p>
          <a:p>
            <a:pPr lvl="1"/>
            <a:r>
              <a:rPr lang="en-US" altLang="ko-KR" dirty="0" smtClean="0"/>
              <a:t>2015A semester : Open </a:t>
            </a:r>
            <a:r>
              <a:rPr lang="en-US" altLang="ko-KR" dirty="0"/>
              <a:t>to East Asian </a:t>
            </a:r>
            <a:r>
              <a:rPr lang="en-US" altLang="ko-KR" dirty="0" smtClean="0"/>
              <a:t>community</a:t>
            </a:r>
          </a:p>
          <a:p>
            <a:pPr lvl="2"/>
            <a:r>
              <a:rPr lang="en-US" altLang="ko-KR" dirty="0" smtClean="0"/>
              <a:t>Deadline: Nov. 6th</a:t>
            </a:r>
            <a:endParaRPr lang="en-US" altLang="ko-KR" dirty="0"/>
          </a:p>
          <a:p>
            <a:pPr lvl="2"/>
            <a:r>
              <a:rPr lang="en-US" altLang="ko-KR" dirty="0" smtClean="0"/>
              <a:t>Open Use Time : ~ 250h</a:t>
            </a:r>
          </a:p>
          <a:p>
            <a:pPr lvl="2"/>
            <a:r>
              <a:rPr lang="en-US" altLang="ko-KR" dirty="0" smtClean="0"/>
              <a:t>single frequency observations at 22GHz or 43GHz</a:t>
            </a:r>
          </a:p>
          <a:p>
            <a:pPr lvl="2"/>
            <a:r>
              <a:rPr lang="en-US" altLang="ko-KR" dirty="0" smtClean="0"/>
              <a:t>Risk shared basis, Imaging only</a:t>
            </a:r>
          </a:p>
          <a:p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222717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17" y="905697"/>
            <a:ext cx="1414087" cy="195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0675" y="-18256"/>
            <a:ext cx="8366125" cy="926976"/>
          </a:xfrm>
        </p:spPr>
        <p:txBody>
          <a:bodyPr>
            <a:noAutofit/>
          </a:bodyPr>
          <a:lstStyle/>
          <a:p>
            <a:r>
              <a:rPr lang="en-US" altLang="ko-KR" sz="2800" dirty="0" smtClean="0"/>
              <a:t>Quasi-Optics as a Powerful Tool of mm-VLBI </a:t>
            </a:r>
            <a:br>
              <a:rPr lang="en-US" altLang="ko-KR" sz="2800" dirty="0" smtClean="0"/>
            </a:br>
            <a:r>
              <a:rPr lang="en-US" altLang="ko-KR" sz="2800" dirty="0" smtClean="0"/>
              <a:t>Collaboration with </a:t>
            </a:r>
            <a:r>
              <a:rPr lang="en-US" altLang="ko-KR" sz="2800" dirty="0" err="1" smtClean="0"/>
              <a:t>Yebes</a:t>
            </a:r>
            <a:r>
              <a:rPr lang="en-US" altLang="ko-KR" sz="2800" dirty="0" smtClean="0"/>
              <a:t> 40m &amp; VERA </a:t>
            </a:r>
            <a:r>
              <a:rPr lang="en-US" altLang="ko-KR" sz="2800" dirty="0" err="1" smtClean="0"/>
              <a:t>Mizusawa</a:t>
            </a:r>
            <a:endParaRPr lang="ko-KR" alt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371" y="1125389"/>
            <a:ext cx="2081109" cy="1618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5697"/>
            <a:ext cx="3001505" cy="1622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7"/>
          <p:cNvPicPr/>
          <p:nvPr/>
        </p:nvPicPr>
        <p:blipFill>
          <a:blip r:embed="rId5"/>
          <a:stretch>
            <a:fillRect/>
          </a:stretch>
        </p:blipFill>
        <p:spPr>
          <a:xfrm>
            <a:off x="3668775" y="3091609"/>
            <a:ext cx="849827" cy="926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AutoShape 6" descr="data:image/jpeg;base64,/9j/4AAQSkZJRgABAQAAAQABAAD/2wCEAAkGBxQTEhUUExQVFRQXFRQWFhcXFRcXGBgVFxUYFhQUFxUYHCggHRolHBcVITEhJSksLi4uFx8zODMsNygtLiwBCgoKDg0OGBAQGiwcHBwsLCwsLCwsLCwsLCwtLCwsLCwsLCwsLCwsLCwsLCwsLCwsLCwsLCwsLCwsLCwsNyw3LP/AABEIAK0A6AMBIgACEQEDEQH/xAAbAAABBQEBAAAAAAAAAAAAAAAEAQIDBQYAB//EAEIQAAEDAgQDBgIHBgUDBQAAAAECAxEAIQQSMUEFUWEGEyJxgZEyoRRCUrHB0fAHI2KS4fEWM3KCohVD0yQlY8LS/8QAGgEAAwEBAQEAAAAAAAAAAAAAAAECAwQFBv/EACQRAAICAgICAgIDAAAAAAAAAAABAhEDEiExE1EEQSJhFDJx/9oADAMBAAIRAxEAPwDgKdFSBFcE19GeYMy0oFSBFLloER5acE1JlpctADIroqTLXZaAGinilipFNQATofzi/tUtjSGCnZqNwjAUgkC6CCRN1g6ADpCpO0im43DZVkAKA2kQY5/3rPdOWperSsEzUs04JpctVwIiNJFWDXCnlaNr53SRPkTRg7Mv2sn+YVDywXbGoSf0UUV2WtH/AIVc+2j/AJflSf4Xc+2j/l+VT/Ix+x+KXozuWuyirt7s+6NIPkfwqvVhiDEH1BmrWWL6YtGgTKKQt1Zs4PnUxwlJ5Eh6Mpu56Uvc1d/QxT/otT5UPQpBg6n/AOmwJNWYYFSlNQ8zL8aM6vDUw4fpV68yOVQ5KfmDxldhMIDqK6rRKRtSVnLK7LUEUwTXAUWrBkaVEW67FJM5ZJkVLlqQJpwTTJoiKacE1IBTooAiyU7LTwKeEUARBNWfC+Hd6k5lhAChcifiHi03smPWpOG8GW5eITzMga7GL+Vatvh6EIE+IpTz6EmPfToK4/kfIUeIvk6MWK+WVmCw7bMhJzZoBURBAVec0ERawjbepnOHB1MqUqSCcyotMeGAB4eXrRqUKUDlCkyDEwmb8ttNaXC4VSb6WgbmOVgJ/tXnOcr2vk69VVA+D7NMpucy+YVET5AfjVrh8KhsQhISOQpoJna2ulp9f1906TSlklLtiUUuhFUxYqQ0hFShkBqJYqddQLqgB3jVbi0g6/1qweNBvwkFR0FztblP41onRLQGWQN5+VIRUy1Wvc72i55CTAHmfM61DFbKXBFDaRVSBNJSsdDUop8WpCukzmKaYiB41CRUjgqNYNOwGFNLSOLrqAJIpjzMikUqKRbtq6En9GTaAlsxTclTqVNNCa6Ff2YPsiCKelFENYckgdYrU8M7OJF3L/w/mazy544+y4Y3IpeF8EW5BggcyLVpOH9n2m7kZ1czoN7D0q1QgAQAAOgpxrzcnyZz/SOuGKMRi7/jSITefL+/zpY/Cn1zmh1JXKNQqe+zfaf6b0ANxAEjWYMAdY/IXqJl2Te0aA8+Uzc6E+lSt4f7Wu99f6dKetu22h8vKmA8GmmmJVcjla+s/wBdadmkUAMcodypl0DjschuMxuonKNSSImDoNRcmL1V0IR8hKSowAASSdAOc0C7icwBFhmSZ1zQb20uNNdetA/SnXFjOkBJCcqDJBEglR0kxJF+lt51CSFzsCR8IBM2EXJIGvQerXIdDXwQog6gnefUmoxSOOSSeZJ9zNLNbGbHCuNObRXKFAyMioyqnuKodaqYjioVC85XKoZynYDFLrq4prqdgPJJpchqw+g3p/0KuvyxOfxyK1LRo3B4KSJGth57UY0wEweVW3BWMxKzECw8+dY5PkUuC4YueQrhfDQ2ASPF939ashTaUV50pOTtnUlQtdXTUTq4FIB8gb1C5ieQ96DxeIV1A/U9KHacVIgmatRFZZBKib/d9w561IIGgmf1rTH1HKBIClCB5xtFCtF0CyUzyBt5X261Iw4pJF1R5Ae1waYxqRmKuc5bch4QP1FRtlz6xTEXCQZne8/cKZi+KMs2WtKTy1UdrAXNIApSJ6/n+jQeJxaWwVLUlI6kCbEpSJNzawGtUOI7Rlxwow4AJynOvTMCREAeQkmNOdUS3O8yrcc703UU5iEpQnLcqgxMxAE+HpRY6LvivafZhMxcqItEWAGkza/QRJFBJwaM5WCpSyqbpPhUIUsqhOsC15GbT61QtPZlITFvACQPCM8ZQtHwyLXmYBkmbH4dltAHjKAciogz4gVADw3MJA8getNciEwyiknPAUtQzaWV4iVARvqNfhNrGldcBJIEW9eo8ulNfxOY/dp84tPlblaoS5W0Y0Q2Sg1Ik0IpdIXqskOUsVC46KEU9US1UDJnHqYFzQ5p00xE5VUa6jK6iU5QA811QqXXUxmrcZqLNXLfqHvKgAlKZqz4U8EnJeT4hy5ETz3iqfvqY84SCJ1+XUcj1pNWhpmwmlrBtdpX2ie8/eBMCAkzBF1Ffn+NEHt3BjuCT0XbzFpI9Kwaos2LpOwJ8o+4kfo0ga5i2sdayDHb1J1ZymQm7iInrMQOptQeJ7euBRHcZQCQc5IUOnwgD1mldDpm/WkHUTUKmEDYCx0MQNzNedY7tliVkZSlsAiIgz/qUZn29KGxXEVuJSpTqpBWVgeGyiLoBV6ZRa086WwUbHi+IbQ40oPtgJOZSSsSUERISJm+UgChXO2LdsqFKMHpcHwg62M1iULSlJCkkmbKzRbWyY1jU+Lyot51BWUZ0tzyA7syBmVCbgGEEi8fKjaxpFvxTjeIJCVqDYVeEfFlNgVJPjFjfQW51XYdxsZVLCllQKlgqAAhXxdbTqb2kReo2MCtaB4VAJUPgSDKFSRdJurMCIN/EOVRNKCVhS4WcyQUIywpMAKPeJIQgAG17dImkMJLoU6VH4cv+WkKSYuAG0qUZV8NhyGt6fjuHrbJQFQF5FGcxUEzlCW9CoSc2k+BNxUPD8b3YRAQSJzBXjUL65vhA6JkROs0N9PKpTuT8KQB5AqiYCQeg0FUJl7g3cuVKO7EpV41HWYVcpVY+Le/hHUVyCtUBSsytB/uMmB1NZnFdo0ozOBIcSM5UoHKAWyUkAFPwgjL/ea07xKCJBSoQRIuDqJB/GtYL7M5DFmNbHSm95Q72JUrxLIKyBmKRlBIESBJiou8rX6IDVOVCpyoi5UZXTAmK6bnqErpAqgCbvDXFZqPvKQroEOJpqjTS5SFdMYijXUmeloCi4XiCKaMVUHfimrcTyikMKOJpU4uq/PTS51ooVlmtSVReDzHLeKrsXIvkCgB5mOU8qhL9NOJqXGxqVEa24TBMiI8MW0IM+m9NLQV4gT/ABZhMkm5Bj76ccRSd/7VLxFbkTLKgCsggRZUWzcjm0NTGErQFZEyk5iF5wrMCDOQqi3zAtrLVOA7Cq/i+IUhCS2gqvoI3BgxveKjxMrdFtjG2pXlcJEktiNJvJzAX02ioF4tI8QQgw3lGYZzuSoaJOv1gYrM8N4q4sKU40kXgQTNj5mIq1TiwYFoPPNrax2rFxZdoPwL6kAAKVEXkzO9x586Vw2ibcp3PSoEo0n5WHsKJaA8hSoGAYhwgeFCzczCZ0vMSOtx60NwQKSp1RCocIASuxRYgmRMXva9qui8kbg722qw48yhpSUITlOXxyrMVXsokW0O3OtFGyXIz2E7PpStY70dwsLKe8BAU4oEqRpBTnuJ5XrR8S49h3XlhDqFqITlhWY2IkApsbbn86N7S8IC+FNiYhSXPNSpGv8AurMtdjsIFpzYhnMtWVKQt1eaVQAotqjcCNLdaqImFuP3NRF6o+KM9y6tqQchAnQRAIA9KCL/AFrpS4MSx700neVXfSa44mnQFh3lNLvWq5WIpvf0UBZF6mnEVXF+m9/RQFj9IpPpFUmN4qlGplWwBm/Wqp/tArKYSAd9THy86lziuxpM1rmLCRKiAOZMCurznFcRU5BUo9Lb7wnbWurJ5vSK1PViysUw5qt3Yoct1vZBXwa6TRpTURBpiBL0ikGiCTUTjlAA6kmolE0QVVEVUUBH3tchwmni+1IpklJ1G0iNPWpbpFLsq8dEpgi6pvuOk+YobvwFhBJBMgQBMed4n8KFdwvfPAgnwQbEwL+EG28KuPWBFdisM274lAgpUkDxKBhRvdKuVYqBpZo+yyytDjbigpxtZMk3La7oV7yPSisTgVFVtP6VU4F76O+h4z3ZAbdgTDZNl8/Cb16IrhnxKSMwAM5TOlyRoN+ex5VDWrHdmVRgVJSlSrZpy2kHKYUNNQYqXBMF11DQslAuo7IBzEnyzfqK0vGsJ/6ds5SSFECypSk3jKNjlF+nWqZtJYwq1n/Ne8AB+wJzEctR7iri+CWa/jikJwSbEtyzfmkqAHrHTeskzwptHEUtNkhKVBYJj6hStSLc7X+VaTtQP/bQIygBq5Ii0GRB5DesFicaSHMSDmUlJXCU5pTYSYO0TNtKmI2Gdu0ZcY51CFe6R+VZ0qrTftTdS3iwVE+JoEW+ypSfwrFq4k3Gp8oM10Qf4oyl2G5qb3lBp4k2dyPQ/hXOY1sCc4Plc+1UIKLtd3tAnHNxOb5Gfah3OIGYSNdJ39qmU4x7Gk2Win41qo4hxY3CJEXkg7a0DjX1qF1CDpAVPkRFCF0zYp011J1t981hPNf9SlGhrjgKhJMAga2mTO1qidxIvlggyNfw50vcEqP2tyJg+U0ScCgJOpM2i0a6yaycl9lpAaMSSb8lchJO/wB1JU5wwtqPI2gaeLTc0tJzQHtpdqNblVCuPMA/H/xWR7gULie0rY+EKV6QPO9/lXcZF7nFMUay7faVV8yAeUWjzqXC9obHvEEcsvlYRrQIvVVCqOVZzG8YWuQjwjpr7/lQKJ3J9zS2QGuMVE86hPxKCZ5mKoEYpYGUKMfP+bUUMpozefU/iaPIh0aVWMaj40zB3na1henY5+GP3YK1qHhA8Rk9JneqjgvCi86BtqY1g2/Gr7jnEV4dfdoVmgXK8sg7WSgedZTnZUUZTh6XEAgsu5iBPhjUabaTbyorC8LfMqS27daTly5rJMgx63iisT2mxIIyqbuD9QWV6m++nKr7sPxXiGMWcoQEogLWUtAI1gQUSTY6crxIqHN9lpIGTwt1wKSWXTAAyhLgnMCLgapkpPodaP7P4LHMsLaSl5CUtqDYJUmDkSG8hWQCc2exgQBPXTdpu0KMI0UtKSvEGM2XKIISAVqTBGwt/F0oTsX2o+lEtPLJdJlMQiURsEmJmdeYqZyckrKjxYRw9x5ICFEujKApS5UrMLZkFJMTAPrrQfFsK4uy1rQjLCExKgq2c51XM25RWS7RYzENPFDinUFKiCrZdzCtIuL+VC4LirhdSColLi0pJudVAXJPXpSVg6PW1YbM2yhSEZCpBKYkEAbgmCNt6o+N8Myl5rDsBSXWS3lbCQhBIgZ0pIIBN5iOtaHFYFJZRmVlQgpcVHhsgSQSD7k1nODsuYp445Ki02o5EJ8EjKCnNBSQSSdzFrc6FwIyX7YFfv8ADlYyq+jAkEgwc6pEixM7ivPpSdzWp/aDw9acY5ObKTmSVHN4VSVRyGbNFqzv0QgSlJB1nUEe/wCG9N5VFdkOPJGWeRnlpTHEhOsDWZM6dKLTwpxQE2I6xrrpUeM4TCbkFVpnNcaefWs38hex6/oFeMCB6H9Te0+tDLeJBy2A5mSbWOn9qIbQEW1M8vum2m9SybeECSQCRz15dPelvyNFa3iVG8GTcbj05UQ3hRIOUncpsJM6zRDqMpBTAn4ToPnUK1xMkKJFtSNbxl1MR5VDbfXADlLIsYFovpGxvcUirJsQoWt1PX2qM40ERy1tA++uXjU5SkiADKdSbi9/MD3paMKGOZbz90fLb+1dTVPgpBgAnNaZi9pSek0laxTS9AXyWCdbU7uKmChSpNdHkZnqc2kDa9OyiLi/63ru8qJWJTGv96hzodE2aNq5Thob6Uk8/Ue1K26VGBE3ja/TpWTyoaRKHYj9cq5Tv6/vQqypMZgACY5wRbY86L4Th1PPIaT8S1JTYAxJAzEchf2o8iY6PUP2Z8KDOHVilkeNJ+IfChBNx0In2rAuuO4zEqLaSpbilKyiJCdIJHIACa9W7TYR4YROFwyEypOQyqAllIAK5jWSm1zc60nCuF4fhjClOLuY7xwiVKIEQkCVZdfDc3NNy5sdGVwH7OStQ79QDaCFKIEFZ1KQSAQIkFVtfba4ZaA2kYVCEMkpKe7hCXc8nwFPO3itM615f2t7YP4tRQjMzhhMCLrBj4ynbW2l97GvS8E5GEwoBsWGAcokwWxcXtYGCNwKW99D6Hp7P4Vzxqw7eZZKlWkHMZk3gzY1V8Z4e2w4gstNtQn6iEp3PIVrEpgAcoHtaqDtN8af9P4mqQy2abS83DqEqskqCgCDaQfurN8Qeb78RkspISmyZiLdNKE4fxxxvFJChLS0JRI2Unwp8PURJpnavhxRi2VAZm3XE3mC3lUgQI2vYg8+VUuxGuew2VtsK8QCMi0+GHCUZQlQiCCekdKrOMYRGGwjaE2QytlRJmwDgKla+Z9q0LjIOU8jMbTED2mqntY0VYN8QSSg2FzqDb0FQwMZ+1XCiGMQn4SC2TIvPiR1uCsk9OtYBtwkGJ6ef6FepPI+lcHI7tSihtMWAktxpzsNq8vZadAORpyDp4PnYVhkx7O0XGEpdDHnVgEhcbkxMjy/WlC8RdXk2nNcWJidgfKaMTw98CO4dv8A/Ev8qHxHDlqPibWJ5pI+8VCxO+S3hl7KZ5QBMLUN9I5COQ3pG8TCpJuDMkyCnewJmbbc6t2uzjiz4UK57a+tFo7BYkiyPUuNfOVVuokeNozYdBE3gCIgK15Zrja9RiD9r4hsI6jpMVpsV2NxCQAruRFhmfZmBJiy6rT2YdBgLZTI3d1A2zJBE+Zi9CSE4NFPhdL3ClBEkwPl0pjygFFMIF4uJ0J0zAmjOI4dbC8ikNpJCfCkpWLjUKSojlvQP0gggmRMTH2Z1+/2q0n2SOxabAmN4EAQOZtvyvSUdxQkBpQEyhJPhP8AmT4hfUbV1EW66Ci1GIETNNGKF77es+lPRgrEZLGCSSddYiimODki4QneYExXNLK2GrKxx5REhSQBzMEg7CBM0xCNykwd9L7i9us1dtcLUi4yk30Iv1ihhKkBajINwDE/yak30ikm2uAcWuyuQwmSYIBiNdvOjMOgiSRtYACT5e1PzSnXKEhBIIIIBm8eh9qCVjACQpRyg/ENflelrJhTLFhAHiAUZ2PP0H6itb+zhSU4zMQlJCFAKUSBFpE6ncxWcw2FIgpOYc5gRtf3rSdiobxJKwgwk5JVlBXyNjFppwX5l6nqWN4q20f3jjSYMHMuI+VY7tQ1hMQsLdxrSSEwmXQABMmExfcXqx7VcSw5S0e6U8VLUpJaQlYOWB4ySIBzaD7J5VRMsJa7xx/A940tSQhWRBcAHNCSVi8xAO+kmt5K+BUDvdjWAoJVjmwTomUkmdAB7RWtYxzCGWycWx3bKUpz95lHgSkQo5riBMfxVlO0+IaKmVYTDZEfGVDCuoUlxsygw2nN9Y6iPDOwqh4xgFOEJGFcQAc3hQrL4rphOW8AxJk3p44rbXomTpWenHtbglCfpuFiQJDoibwJnzoTG8SwbplWNamIs4LCelZfhHZJAY/fstqUoQpKW5SFZdcpBTmF4XrJN+dE9wJTQS59HS4gKQS13OZZTMEQUGAZOh3B2EV/g0bV7iOCQiRiWSDmCljMoiBNgkEAix63qw4XikONpQtzvEgpykNrnPmMSSBeQIO9/OvMOEYBbeHWk4ZallehaULEJAUJTGuw5V6P2QxLimnFJaUPEz4XJQoeJUmAlXSwptMDT4nFd2i4XlCdcqdhr4lAk9BVDh+1rS8qkKdUk/CUtJKFHQpSc3MxVy5xhOYIKV5iQD+7XCZVknMQARm5Xi8V5vjOAYlDzreGTiEsh9taGggIYbAJC+5Ul1NjKjEJm1xrSTXsKNjg+0DQUpKEPBSiVFPdAGDEqEriDHvNec8UxyUY5DDRJZViEM5sygUgLbbdkm8gqVW1Tgca46hTrWWGi2VocTnspRQYUVyTASZJjNMmqntV2cKnFvpaS2QS5KkhxWcqBKwllKjcwZF/DeknF9j5Af2hocwRbUyFKbU26VZlqJCm1InpBCx7Gh+EcPxOIYaeCVEOJChaRBkWkVq3sZhXgk4j964kBJQW1Ju+GytLfeAS34RMXEXuKvcG4y0kNNiEJBgJSpSUi5iQI9KmSVUNNnkHZ/jAVjWGHm1ZVOFteaEg2IGkGCqOVesns7hR/wBpI0+soa6fWryjifDw1i1vZBmGI7xkhRizveJWpINhOVOWNEnc29L4m+MQ2pkLEqaaWlxJSCCSFKKZMJWNRf1oajfAch3+HsOP+0P5l/8A6obifZ5paSlLaJ7t1KZGbxKCYMmbiDV33qTcKSRzBB+6gcXjUgoKTJSokgETGUjeBqRvSSA8DweGJE+EZv4E8rbWGlN+jLUqFXKuQnWLawB/Wt0ezifDCFqBBk5MoTGmZKlTyuKNd7IvZMzQaJAkZ1FGx5Anb0rOn9BojzzG8PUBYFORMmZJUoGB5EiTFdXobuCUUDMtidPAcwuP9I/QrqXkS4aK09MpnOBu5CQ8w4AdEqWTyj4BeoXsG5otCz0TliLfaUPuq7ZwJbByLItAOVMiJuLW100pXeG5xHeLFsutgLmwERWdIrUy+M4UpSSG230qv4ihKovtCxyqrwvZ3EIWF926s9W8t9yIJr1DhrYbSlN1HQqOtWKXwfq/OtI5NVSE4I8lxvAsS4SSy/exECCDt7/jUbfZN0ROGeV6wZ9K9itypQ4DIyi1UstBqeQM4d1DqEJQpuFplKlZrSCRBFb7AYZKiFKAK9QoDKr3TB2q2xXCmHVStpJIvOh0GpETSowCEwE5oH8U0eRNAosMwj64gKEbzmNv9xNFSq+k+SfT6tBtswLKI38+nlUqF5eZ01NTsgonbUTdOQ3I+pqDBH+XzFEoC/4R5FP/AI6rmHClPSSdvrEk/OmniBBIjlr/AGpbBRaePXw6HdP/AI6RLzhcIERlQfq6lS831NYCfegGcepQKuVo9q76UZJ3MDXYEx+PvT2Ci17x2D4h00t/xqVClWlU6wYEj3FURxZBgT/MaGc4kqTb5mls7DU0DxURBd9ZgjyKYIobD4ZtJMqUdLqecXpP21mNao3OJKGwNMXxBXSkpD1NGoITPjGkgG8dSf1pQGAxUAFarFIMZQkg+KbJkfZ316VTL4koEpG289AdPWuGNXe/9aNg1LPirZUoKQ4pIy3Cb72I5WqoxPCy7dbrhi0SUjzyiB605vFKN5Pv5U0ukjU0m7GkB/8AQ20Gc5B55oPnPvTU8KQlOXPlEzMkk8pm0C9cvxG9ze5PLaoHWzPxHpr+dJlUPU2lshSXQCm4PIxHwmxtTnMWpUZnCoAzOUEz5xMUCMKDJtOunytQz7GbcjyJG/8ACRPrTQmE4R5vOiStVx8Siryi53rXN8dQf3askHMJUqfDzvHiIrBrYMXWoiJjMr86FxSJMJsIH2j/APYcq0jJpUQ1ZZcTTmXnUtsqVBV3VwFeZgzb9RXVnzhoEZ1Qeul/6V1PS+R3R//Z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32" name="Picture 8" descr="http://www.miz.nao.ac.jp/vlbi/Ishi_s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47"/>
          <a:stretch/>
        </p:blipFill>
        <p:spPr bwMode="auto">
          <a:xfrm>
            <a:off x="4958816" y="1135586"/>
            <a:ext cx="1701416" cy="1608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259" y="2492896"/>
            <a:ext cx="45477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u="sng" dirty="0" smtClean="0">
                <a:cs typeface="Arial"/>
              </a:rPr>
              <a:t>History &amp; Plans</a:t>
            </a:r>
            <a:endParaRPr lang="en-US" altLang="ko-KR" u="sng" dirty="0">
              <a:cs typeface="Arial"/>
            </a:endParaRPr>
          </a:p>
          <a:p>
            <a:r>
              <a:rPr lang="en-US" altLang="ko-KR" sz="1600" dirty="0" smtClean="0">
                <a:cs typeface="Arial"/>
              </a:rPr>
              <a:t>▫ </a:t>
            </a:r>
            <a:r>
              <a:rPr lang="en-US" altLang="ko-KR" sz="1600" dirty="0" smtClean="0"/>
              <a:t>2011 Nov. : K/Q/W QO discussion</a:t>
            </a:r>
          </a:p>
          <a:p>
            <a:r>
              <a:rPr lang="en-US" altLang="ko-KR" sz="1600" dirty="0" smtClean="0">
                <a:cs typeface="Arial"/>
              </a:rPr>
              <a:t>▫ 2014 Jan-Aug : QO design</a:t>
            </a:r>
          </a:p>
          <a:p>
            <a:r>
              <a:rPr lang="en-US" altLang="ko-KR" sz="1600" dirty="0" smtClean="0">
                <a:cs typeface="Arial"/>
              </a:rPr>
              <a:t>▫ 2014 Jun : KASI-IGN MOU</a:t>
            </a:r>
          </a:p>
          <a:p>
            <a:r>
              <a:rPr lang="en-US" altLang="ko-KR" sz="1600" dirty="0" smtClean="0">
                <a:cs typeface="Arial"/>
              </a:rPr>
              <a:t>▫ 2014 Sep : Manufacture</a:t>
            </a:r>
          </a:p>
          <a:p>
            <a:r>
              <a:rPr lang="en-US" altLang="ko-KR" sz="1600" dirty="0" smtClean="0">
                <a:cs typeface="Arial"/>
              </a:rPr>
              <a:t>▫ 2014 Oct : Shipping to </a:t>
            </a:r>
            <a:r>
              <a:rPr lang="en-US" altLang="ko-KR" sz="1600" dirty="0" err="1" smtClean="0">
                <a:cs typeface="Arial"/>
              </a:rPr>
              <a:t>Yebes</a:t>
            </a:r>
            <a:endParaRPr lang="en-US" altLang="ko-KR" sz="1600" dirty="0" smtClean="0">
              <a:cs typeface="Arial"/>
            </a:endParaRPr>
          </a:p>
          <a:p>
            <a:r>
              <a:rPr lang="en-US" altLang="ko-KR" sz="1600" dirty="0" smtClean="0">
                <a:solidFill>
                  <a:srgbClr val="FF0000"/>
                </a:solidFill>
                <a:cs typeface="Arial"/>
              </a:rPr>
              <a:t>▫ 2014 Nov : Installation &amp; Initial Test</a:t>
            </a:r>
          </a:p>
          <a:p>
            <a:r>
              <a:rPr lang="en-US" altLang="ko-KR" sz="1600" dirty="0" smtClean="0">
                <a:cs typeface="Arial"/>
              </a:rPr>
              <a:t>▫ 2015 Jan : K/Q band fringe test</a:t>
            </a:r>
            <a:endParaRPr lang="ko-KR" alt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932594" y="2843644"/>
            <a:ext cx="454774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u="sng" dirty="0" smtClean="0">
                <a:cs typeface="Arial"/>
              </a:rPr>
              <a:t>History &amp; Plans</a:t>
            </a:r>
            <a:endParaRPr lang="en-US" altLang="ko-KR" sz="1600" u="sng" dirty="0">
              <a:cs typeface="Arial"/>
            </a:endParaRPr>
          </a:p>
          <a:p>
            <a:r>
              <a:rPr lang="en-US" altLang="ko-KR" sz="1600" dirty="0" smtClean="0">
                <a:cs typeface="Arial"/>
              </a:rPr>
              <a:t>▫ 2013 Nov : Manufacture </a:t>
            </a:r>
            <a:endParaRPr lang="en-US" altLang="ko-KR" sz="1600" dirty="0">
              <a:cs typeface="Arial"/>
            </a:endParaRPr>
          </a:p>
          <a:p>
            <a:r>
              <a:rPr lang="en-US" altLang="ko-KR" sz="1600" dirty="0" smtClean="0">
                <a:cs typeface="Arial"/>
              </a:rPr>
              <a:t>▫ </a:t>
            </a:r>
            <a:r>
              <a:rPr lang="en-US" altLang="ko-KR" sz="1600" dirty="0" smtClean="0"/>
              <a:t>2013 </a:t>
            </a:r>
            <a:r>
              <a:rPr lang="en-US" altLang="ko-KR" sz="1600" dirty="0"/>
              <a:t>Dec. </a:t>
            </a:r>
            <a:r>
              <a:rPr lang="en-US" altLang="ko-KR" sz="1600" dirty="0" smtClean="0"/>
              <a:t>: Shipping &amp; Installation</a:t>
            </a:r>
          </a:p>
          <a:p>
            <a:r>
              <a:rPr lang="en-US" altLang="ko-KR" sz="1600" dirty="0">
                <a:solidFill>
                  <a:srgbClr val="FF0000"/>
                </a:solidFill>
                <a:cs typeface="Arial"/>
              </a:rPr>
              <a:t>▫ 2014 Jun : K/Q VLBI fringe test</a:t>
            </a:r>
          </a:p>
          <a:p>
            <a:r>
              <a:rPr lang="en-US" altLang="ko-KR" sz="1600" dirty="0" smtClean="0">
                <a:cs typeface="Arial"/>
              </a:rPr>
              <a:t>▫ 2014 Dec </a:t>
            </a:r>
            <a:r>
              <a:rPr lang="en-US" altLang="ko-KR" sz="1600" dirty="0">
                <a:cs typeface="Arial"/>
              </a:rPr>
              <a:t>: </a:t>
            </a:r>
            <a:r>
              <a:rPr lang="en-US" altLang="ko-KR" sz="1600" dirty="0" smtClean="0">
                <a:cs typeface="Arial"/>
              </a:rPr>
              <a:t>Science verification test</a:t>
            </a:r>
          </a:p>
        </p:txBody>
      </p:sp>
      <p:grpSp>
        <p:nvGrpSpPr>
          <p:cNvPr id="17" name="그룹 16"/>
          <p:cNvGrpSpPr/>
          <p:nvPr/>
        </p:nvGrpSpPr>
        <p:grpSpPr>
          <a:xfrm>
            <a:off x="5127654" y="4509120"/>
            <a:ext cx="3980850" cy="2309459"/>
            <a:chOff x="5076056" y="4503917"/>
            <a:chExt cx="3980850" cy="2309459"/>
          </a:xfrm>
        </p:grpSpPr>
        <p:sp>
          <p:nvSpPr>
            <p:cNvPr id="7" name="TextBox 6"/>
            <p:cNvSpPr txBox="1"/>
            <p:nvPr/>
          </p:nvSpPr>
          <p:spPr>
            <a:xfrm>
              <a:off x="5470189" y="4503917"/>
              <a:ext cx="3116754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H</a:t>
              </a:r>
              <a:r>
                <a:rPr lang="en-US" altLang="ko-KR" sz="1400" baseline="-250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2</a:t>
              </a:r>
              <a:r>
                <a:rPr lang="en-US" altLang="ko-KR" sz="14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0/</a:t>
              </a:r>
              <a:r>
                <a:rPr lang="en-US" altLang="ko-KR" sz="1400" dirty="0" err="1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SiO</a:t>
              </a:r>
              <a:r>
                <a:rPr lang="en-US" altLang="ko-KR" sz="14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 Simultaneous fringes of ORION-KL</a:t>
              </a:r>
              <a:endParaRPr lang="ko-KR" altLang="en-US" sz="140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1" name="그룹 10"/>
            <p:cNvGrpSpPr/>
            <p:nvPr/>
          </p:nvGrpSpPr>
          <p:grpSpPr>
            <a:xfrm>
              <a:off x="5076056" y="4820466"/>
              <a:ext cx="3980850" cy="1992910"/>
              <a:chOff x="4911631" y="4760012"/>
              <a:chExt cx="3980850" cy="1992910"/>
            </a:xfrm>
          </p:grpSpPr>
          <p:pic>
            <p:nvPicPr>
              <p:cNvPr id="1035" name="Picture 1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1631" y="4760013"/>
                <a:ext cx="1964624" cy="19817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6" name="Picture 1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4141" y="4760012"/>
                <a:ext cx="2028340" cy="1992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6" name="그룹 15"/>
          <p:cNvGrpSpPr/>
          <p:nvPr/>
        </p:nvGrpSpPr>
        <p:grpSpPr>
          <a:xfrm>
            <a:off x="1310890" y="4509120"/>
            <a:ext cx="3765166" cy="2304256"/>
            <a:chOff x="1166874" y="4509120"/>
            <a:chExt cx="3765166" cy="2304256"/>
          </a:xfrm>
        </p:grpSpPr>
        <p:grpSp>
          <p:nvGrpSpPr>
            <p:cNvPr id="13" name="그룹 12"/>
            <p:cNvGrpSpPr/>
            <p:nvPr/>
          </p:nvGrpSpPr>
          <p:grpSpPr>
            <a:xfrm>
              <a:off x="1166874" y="4811694"/>
              <a:ext cx="3765166" cy="2001682"/>
              <a:chOff x="926911" y="4760012"/>
              <a:chExt cx="3765166" cy="2001682"/>
            </a:xfrm>
          </p:grpSpPr>
          <p:pic>
            <p:nvPicPr>
              <p:cNvPr id="1039" name="Picture 15" descr="시스템 생성 대체 텍스트: PㄴOT「I'EVE.SIOㅐ. C랒E숄TEplg·SE&#10;T''l'7슈.JOUVCO'.&#10;r.EO·'2..ZICㅒZ,■．·'2·.．·H&#10;.－…．---------－항－---- I&#10;欠랗褪螂彎役누轉쟈柳유合야r&#10;f'&#10;순띵 什벵 · O 운떻&#10;S 、 …&#10;· 、 、 탭」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0311" y="4760012"/>
                <a:ext cx="1881766" cy="20016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14" descr="시스템 생성 대체 텍스트: ''OT「I'EVE.SIOㅐ. C.E슈TEp·'.8&#10;T흽'i'7슈·3KUVCO''&#10;r.EO·221'2''HZ, ．…2·e·．&#10;· … e&#10;5 5 0 · e&#10;· 'J a즐 '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6911" y="4760012"/>
                <a:ext cx="1883400" cy="20016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1848989" y="4509120"/>
              <a:ext cx="2709335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K/Q simultaneous fringes of OJ287</a:t>
              </a:r>
              <a:endParaRPr lang="ko-KR" altLang="en-US" sz="140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123728" y="6381328"/>
            <a:ext cx="827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</a:rPr>
              <a:t>22GHz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37704" y="6381328"/>
            <a:ext cx="827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</a:rPr>
              <a:t>43GHz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96230" y="5822124"/>
            <a:ext cx="580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</a:rPr>
              <a:t>H</a:t>
            </a:r>
            <a:r>
              <a:rPr lang="en-US" altLang="ko-KR" sz="1600" b="1" baseline="-25000" dirty="0" smtClean="0">
                <a:solidFill>
                  <a:schemeClr val="bg1"/>
                </a:solidFill>
              </a:rPr>
              <a:t>2</a:t>
            </a:r>
            <a:r>
              <a:rPr lang="en-US" altLang="ko-KR" sz="1600" b="1" dirty="0" smtClean="0">
                <a:solidFill>
                  <a:schemeClr val="bg1"/>
                </a:solidFill>
              </a:rPr>
              <a:t>O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29193" y="5816561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err="1" smtClean="0">
                <a:solidFill>
                  <a:schemeClr val="bg1"/>
                </a:solidFill>
              </a:rPr>
              <a:t>SiO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96" y="5120024"/>
            <a:ext cx="1203386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Success</a:t>
            </a:r>
          </a:p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on</a:t>
            </a:r>
          </a:p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QO test outside of KVN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03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Summary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41425"/>
            <a:ext cx="8686800" cy="4923879"/>
          </a:xfrm>
        </p:spPr>
        <p:txBody>
          <a:bodyPr>
            <a:normAutofit fontScale="92500" lnSpcReduction="20000"/>
          </a:bodyPr>
          <a:lstStyle/>
          <a:p>
            <a:r>
              <a:rPr lang="en-US" altLang="ko-KR" sz="2800" dirty="0" smtClean="0"/>
              <a:t>KVN is in steady operation (&gt; 3000h / </a:t>
            </a:r>
            <a:r>
              <a:rPr lang="en-US" altLang="ko-KR" sz="2800" dirty="0" err="1" smtClean="0"/>
              <a:t>yr</a:t>
            </a:r>
            <a:r>
              <a:rPr lang="en-US" altLang="ko-KR" sz="2800" dirty="0" smtClean="0"/>
              <a:t>)</a:t>
            </a:r>
            <a:endParaRPr lang="en-US" altLang="ko-KR" sz="2800" dirty="0"/>
          </a:p>
          <a:p>
            <a:pPr lvl="1"/>
            <a:r>
              <a:rPr lang="en-US" altLang="ko-KR" sz="2400" dirty="0" smtClean="0"/>
              <a:t>Open to East Asian community from 2014</a:t>
            </a:r>
          </a:p>
          <a:p>
            <a:pPr lvl="1"/>
            <a:r>
              <a:rPr lang="en-US" altLang="ko-KR" sz="2400" dirty="0" smtClean="0"/>
              <a:t>Plan to open to world community in 2015B.</a:t>
            </a:r>
          </a:p>
          <a:p>
            <a:r>
              <a:rPr lang="en-US" altLang="ko-KR" sz="2800" dirty="0" smtClean="0"/>
              <a:t>KVN is producing early science results</a:t>
            </a:r>
          </a:p>
          <a:p>
            <a:pPr lvl="1"/>
            <a:r>
              <a:rPr lang="en-US" altLang="ko-KR" sz="2400" dirty="0" smtClean="0"/>
              <a:t>SFPR capability were demonstrated successfully</a:t>
            </a:r>
          </a:p>
          <a:p>
            <a:pPr lvl="1"/>
            <a:r>
              <a:rPr lang="en-US" altLang="ko-KR" sz="2400" dirty="0" smtClean="0"/>
              <a:t>Weak </a:t>
            </a:r>
            <a:r>
              <a:rPr lang="en-US" altLang="ko-KR" sz="2400" dirty="0"/>
              <a:t>source detection using </a:t>
            </a:r>
            <a:r>
              <a:rPr lang="en-US" altLang="ko-KR" sz="2400" dirty="0" smtClean="0"/>
              <a:t>MF capability </a:t>
            </a:r>
            <a:endParaRPr lang="en-US" altLang="ko-KR" sz="2400" dirty="0"/>
          </a:p>
          <a:p>
            <a:r>
              <a:rPr lang="en-US" altLang="ko-KR" sz="2400" dirty="0" smtClean="0"/>
              <a:t>Daejeon </a:t>
            </a:r>
            <a:r>
              <a:rPr lang="en-US" altLang="ko-KR" sz="2400" dirty="0" err="1" smtClean="0"/>
              <a:t>Correlator</a:t>
            </a:r>
            <a:r>
              <a:rPr lang="en-US" altLang="ko-KR" sz="2400" dirty="0" smtClean="0"/>
              <a:t> is in operation for 1Gbps data of </a:t>
            </a:r>
            <a:r>
              <a:rPr lang="en-US" altLang="ko-KR" sz="2400" dirty="0" err="1" smtClean="0"/>
              <a:t>KaVA</a:t>
            </a:r>
            <a:r>
              <a:rPr lang="en-US" altLang="ko-KR" sz="2400" dirty="0" smtClean="0"/>
              <a:t> &amp; EAVN</a:t>
            </a:r>
          </a:p>
          <a:p>
            <a:r>
              <a:rPr lang="en-US" altLang="ko-KR" sz="2800" dirty="0" smtClean="0"/>
              <a:t>KVN and VERA cooperate conducting sciences</a:t>
            </a:r>
          </a:p>
          <a:p>
            <a:pPr lvl="1"/>
            <a:r>
              <a:rPr lang="en-US" altLang="ko-KR" sz="2400" dirty="0" smtClean="0"/>
              <a:t>First VLBI images of Class I methanol masers</a:t>
            </a:r>
          </a:p>
          <a:p>
            <a:pPr lvl="1"/>
            <a:r>
              <a:rPr lang="en-US" altLang="ko-KR" sz="2400" dirty="0" smtClean="0"/>
              <a:t>High dynamic VLBI images of AGNs  </a:t>
            </a:r>
          </a:p>
          <a:p>
            <a:r>
              <a:rPr lang="en-US" altLang="ko-KR" sz="2800" dirty="0" err="1" smtClean="0"/>
              <a:t>KaVA</a:t>
            </a:r>
            <a:r>
              <a:rPr lang="en-US" altLang="ko-KR" sz="2800" dirty="0" smtClean="0"/>
              <a:t> open use for East Asian community </a:t>
            </a:r>
          </a:p>
          <a:p>
            <a:pPr lvl="1"/>
            <a:r>
              <a:rPr lang="en-US" altLang="ko-KR" sz="2400" dirty="0" smtClean="0"/>
              <a:t>Open to world community in near future</a:t>
            </a:r>
          </a:p>
        </p:txBody>
      </p:sp>
    </p:spTree>
    <p:extLst>
      <p:ext uri="{BB962C8B-B14F-4D97-AF65-F5344CB8AC3E}">
        <p14:creationId xmlns:p14="http://schemas.microsoft.com/office/powerpoint/2010/main" val="296462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4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6024"/>
            <a:ext cx="4751249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그룹 89"/>
          <p:cNvGrpSpPr/>
          <p:nvPr/>
        </p:nvGrpSpPr>
        <p:grpSpPr>
          <a:xfrm>
            <a:off x="5004048" y="238896"/>
            <a:ext cx="3884416" cy="2241078"/>
            <a:chOff x="1490784" y="821591"/>
            <a:chExt cx="5794340" cy="3836377"/>
          </a:xfrm>
        </p:grpSpPr>
        <p:pic>
          <p:nvPicPr>
            <p:cNvPr id="13" name="Picture 74" descr="E:\HDD_Backup\내문서백업\정리\학위논문\PhD_Thesis\Writing\Figures\chapt1\크기변환_연세-전경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8884" y="821591"/>
              <a:ext cx="5756240" cy="3836377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1490784" y="953477"/>
              <a:ext cx="2074495" cy="1001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</a:rPr>
                <a:t>KVN </a:t>
              </a:r>
              <a:r>
                <a:rPr lang="en-US" altLang="ko-KR" sz="1600" b="1" dirty="0" err="1" smtClean="0">
                  <a:solidFill>
                    <a:schemeClr val="bg1"/>
                  </a:solidFill>
                </a:rPr>
                <a:t>Yonsei</a:t>
              </a:r>
              <a:r>
                <a:rPr lang="en-US" altLang="ko-KR" sz="1600" b="1" dirty="0" smtClean="0">
                  <a:solidFill>
                    <a:schemeClr val="bg1"/>
                  </a:solidFill>
                </a:rPr>
                <a:t> </a:t>
              </a:r>
              <a:br>
                <a:rPr lang="en-US" altLang="ko-KR" sz="1600" b="1" dirty="0" smtClean="0">
                  <a:solidFill>
                    <a:schemeClr val="bg1"/>
                  </a:solidFill>
                </a:rPr>
              </a:br>
              <a:r>
                <a:rPr lang="en-US" altLang="ko-KR" sz="1600" b="1" dirty="0" smtClean="0">
                  <a:solidFill>
                    <a:schemeClr val="bg1"/>
                  </a:solidFill>
                </a:rPr>
                <a:t>Observatory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그룹 90"/>
          <p:cNvGrpSpPr/>
          <p:nvPr/>
        </p:nvGrpSpPr>
        <p:grpSpPr>
          <a:xfrm>
            <a:off x="5015837" y="4655425"/>
            <a:ext cx="3876643" cy="2202575"/>
            <a:chOff x="1889369" y="7518400"/>
            <a:chExt cx="5834702" cy="3623041"/>
          </a:xfrm>
        </p:grpSpPr>
        <p:pic>
          <p:nvPicPr>
            <p:cNvPr id="11" name="Picture 77" descr="E:\HDD_Backup\내문서백업\정리\학위논문\PhD_Thesis\Writing\Figures\chapt1\탐라-전경.tif"/>
            <p:cNvPicPr>
              <a:picLocks noChangeAspect="1" noChangeArrowheads="1"/>
            </p:cNvPicPr>
            <p:nvPr/>
          </p:nvPicPr>
          <p:blipFill>
            <a:blip r:embed="rId4" cstate="print"/>
            <a:srcRect l="6100" t="7381" r="4995" b="3445"/>
            <a:stretch>
              <a:fillRect/>
            </a:stretch>
          </p:blipFill>
          <p:spPr bwMode="auto">
            <a:xfrm>
              <a:off x="1889369" y="7518400"/>
              <a:ext cx="5834702" cy="3587261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1901094" y="10179538"/>
              <a:ext cx="2111372" cy="961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</a:rPr>
                <a:t>KVN </a:t>
              </a:r>
              <a:r>
                <a:rPr lang="en-US" altLang="ko-KR" sz="1600" b="1" dirty="0" err="1" smtClean="0">
                  <a:solidFill>
                    <a:schemeClr val="bg1"/>
                  </a:solidFill>
                </a:rPr>
                <a:t>Tamna</a:t>
              </a:r>
              <a:r>
                <a:rPr lang="en-US" altLang="ko-KR" sz="1600" b="1" dirty="0" smtClean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altLang="ko-KR" sz="1600" b="1" dirty="0" smtClean="0">
                  <a:solidFill>
                    <a:schemeClr val="bg1"/>
                  </a:solidFill>
                </a:rPr>
                <a:t>Observatory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그룹 88"/>
          <p:cNvGrpSpPr/>
          <p:nvPr/>
        </p:nvGrpSpPr>
        <p:grpSpPr>
          <a:xfrm>
            <a:off x="5017474" y="2477407"/>
            <a:ext cx="3874125" cy="2192855"/>
            <a:chOff x="11162811" y="2265973"/>
            <a:chExt cx="5685203" cy="3790135"/>
          </a:xfrm>
        </p:grpSpPr>
        <p:pic>
          <p:nvPicPr>
            <p:cNvPr id="9" name="Picture 72" descr="E:\HDD_Backup\내문서백업\정리\학위논문\PhD_Thesis\Writing\Figures\chapt1\크기변환_울산_주간l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62811" y="2265973"/>
              <a:ext cx="5685203" cy="3790135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11209216" y="2301630"/>
              <a:ext cx="2040828" cy="1010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</a:rPr>
                <a:t>KVN Ulsan</a:t>
              </a:r>
              <a:br>
                <a:rPr lang="en-US" altLang="ko-KR" sz="1600" b="1" dirty="0" smtClean="0">
                  <a:solidFill>
                    <a:schemeClr val="bg1"/>
                  </a:solidFill>
                </a:rPr>
              </a:br>
              <a:r>
                <a:rPr lang="en-US" altLang="ko-KR" sz="1600" b="1" dirty="0" smtClean="0">
                  <a:solidFill>
                    <a:schemeClr val="bg1"/>
                  </a:solidFill>
                </a:rPr>
                <a:t>Observatory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5" name="직선 화살표 연결선 14"/>
          <p:cNvCxnSpPr/>
          <p:nvPr/>
        </p:nvCxnSpPr>
        <p:spPr>
          <a:xfrm rot="10800000" flipV="1">
            <a:off x="3059834" y="1412775"/>
            <a:ext cx="3672409" cy="72008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 rot="10800000">
            <a:off x="4572000" y="3491512"/>
            <a:ext cx="1512168" cy="949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 flipH="1" flipV="1">
            <a:off x="1979712" y="5373216"/>
            <a:ext cx="4392488" cy="79209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1647203" y="5955956"/>
            <a:ext cx="27286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l-GR" altLang="ko-KR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θ</a:t>
            </a:r>
            <a:r>
              <a:rPr lang="en-US" altLang="ko-KR" b="1" baseline="-25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HBPW</a:t>
            </a:r>
            <a:r>
              <a:rPr lang="en-US" altLang="ko-KR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~ 6 mas @ 22</a:t>
            </a:r>
          </a:p>
          <a:p>
            <a:r>
              <a:rPr lang="en-US" altLang="ko-KR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ko-KR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~ 1 mas @ 129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20680" y="2082579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Slewing Speed ~3 </a:t>
            </a:r>
            <a:r>
              <a:rPr lang="en-US" altLang="ko-KR" dirty="0" err="1" smtClean="0">
                <a:solidFill>
                  <a:schemeClr val="bg1"/>
                </a:solidFill>
              </a:rPr>
              <a:t>deg</a:t>
            </a:r>
            <a:r>
              <a:rPr lang="en-US" altLang="ko-KR" dirty="0" smtClean="0">
                <a:solidFill>
                  <a:schemeClr val="bg1"/>
                </a:solidFill>
              </a:rPr>
              <a:t>/s  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/>
          <p:cNvGrpSpPr/>
          <p:nvPr/>
        </p:nvGrpSpPr>
        <p:grpSpPr>
          <a:xfrm>
            <a:off x="4711803" y="3522885"/>
            <a:ext cx="3852239" cy="3168352"/>
            <a:chOff x="4747242" y="3101715"/>
            <a:chExt cx="4043163" cy="3496584"/>
          </a:xfrm>
        </p:grpSpPr>
        <p:pic>
          <p:nvPicPr>
            <p:cNvPr id="5" name="Picture 5" descr="Receiv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47242" y="3101715"/>
              <a:ext cx="4043163" cy="3496584"/>
            </a:xfrm>
            <a:prstGeom prst="rect">
              <a:avLst/>
            </a:prstGeom>
            <a:noFill/>
          </p:spPr>
        </p:pic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7743573" y="3175152"/>
              <a:ext cx="0" cy="84285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V="1">
              <a:off x="7242236" y="4583799"/>
              <a:ext cx="128581" cy="0"/>
            </a:xfrm>
            <a:prstGeom prst="line">
              <a:avLst/>
            </a:prstGeom>
            <a:noFill/>
            <a:ln w="38100">
              <a:solidFill>
                <a:srgbClr val="2CE11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>
              <a:off x="6698039" y="4944306"/>
              <a:ext cx="376652" cy="517394"/>
            </a:xfrm>
            <a:prstGeom prst="line">
              <a:avLst/>
            </a:prstGeom>
            <a:noFill/>
            <a:ln w="38100">
              <a:solidFill>
                <a:srgbClr val="2CE11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V="1">
              <a:off x="6739601" y="5271433"/>
              <a:ext cx="502635" cy="240338"/>
            </a:xfrm>
            <a:prstGeom prst="line">
              <a:avLst/>
            </a:prstGeom>
            <a:noFill/>
            <a:ln w="38100">
              <a:solidFill>
                <a:srgbClr val="2CE11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7199376" y="5358222"/>
              <a:ext cx="211704" cy="71768"/>
            </a:xfrm>
            <a:prstGeom prst="line">
              <a:avLst/>
            </a:prstGeom>
            <a:noFill/>
            <a:ln w="38100">
              <a:solidFill>
                <a:srgbClr val="2CE11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H="1">
              <a:off x="7199376" y="5271433"/>
              <a:ext cx="42860" cy="158556"/>
            </a:xfrm>
            <a:prstGeom prst="line">
              <a:avLst/>
            </a:prstGeom>
            <a:noFill/>
            <a:ln w="38100">
              <a:solidFill>
                <a:srgbClr val="2CE11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7411080" y="5358222"/>
              <a:ext cx="2598" cy="125176"/>
            </a:xfrm>
            <a:prstGeom prst="line">
              <a:avLst/>
            </a:prstGeom>
            <a:noFill/>
            <a:ln w="38100">
              <a:solidFill>
                <a:srgbClr val="2CE113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V="1">
              <a:off x="7242236" y="4583799"/>
              <a:ext cx="816945" cy="360507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7672139" y="4583799"/>
              <a:ext cx="387042" cy="42392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V="1">
              <a:off x="7672139" y="4944306"/>
              <a:ext cx="285736" cy="63423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>
              <a:off x="7915014" y="4940968"/>
              <a:ext cx="58446" cy="106817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7915014" y="5101194"/>
              <a:ext cx="84422" cy="50070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V="1">
              <a:off x="6739601" y="3655828"/>
              <a:ext cx="125984" cy="3104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H="1">
              <a:off x="6025261" y="4371835"/>
              <a:ext cx="614332" cy="52240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V="1">
              <a:off x="5940839" y="4583799"/>
              <a:ext cx="140270" cy="25869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 flipH="1">
              <a:off x="5605749" y="4583799"/>
              <a:ext cx="475361" cy="25869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V="1">
              <a:off x="5479765" y="4583799"/>
              <a:ext cx="0" cy="21530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>
              <a:off x="6025261" y="3966264"/>
              <a:ext cx="420811" cy="2570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6066822" y="4275032"/>
              <a:ext cx="16884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 flipH="1" flipV="1">
              <a:off x="5995388" y="4054722"/>
              <a:ext cx="323401" cy="11683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4938166" y="3208532"/>
              <a:ext cx="667583" cy="105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en-US" altLang="ko-KR" b="1">
                  <a:solidFill>
                    <a:srgbClr val="FF3300"/>
                  </a:solidFill>
                  <a:latin typeface="Times New Roman" pitchFamily="18" charset="0"/>
                  <a:ea typeface="ＭＳ Ｐゴシック" pitchFamily="34" charset="-128"/>
                </a:rPr>
                <a:t>22</a:t>
              </a:r>
              <a:r>
                <a:rPr kumimoji="1" lang="en-US" altLang="ko-KR" b="1">
                  <a:solidFill>
                    <a:srgbClr val="FF3300"/>
                  </a:solidFill>
                  <a:latin typeface="Times New Roman" pitchFamily="18" charset="0"/>
                  <a:ea typeface="굴림" pitchFamily="50" charset="-127"/>
                </a:rPr>
                <a:t>GHz</a:t>
              </a: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4747242" y="4171553"/>
              <a:ext cx="592253" cy="183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en-US" altLang="ko-KR" b="1">
                  <a:solidFill>
                    <a:srgbClr val="FFFF00"/>
                  </a:solidFill>
                  <a:latin typeface="Times New Roman" pitchFamily="18" charset="0"/>
                  <a:ea typeface="ＭＳ Ｐゴシック" pitchFamily="34" charset="-128"/>
                </a:rPr>
                <a:t>43</a:t>
              </a:r>
              <a:r>
                <a:rPr kumimoji="1" lang="en-US" altLang="ko-KR" b="1">
                  <a:solidFill>
                    <a:srgbClr val="FFFF00"/>
                  </a:solidFill>
                  <a:latin typeface="Times New Roman" pitchFamily="18" charset="0"/>
                  <a:ea typeface="굴림" pitchFamily="50" charset="-127"/>
                </a:rPr>
                <a:t>GHz</a:t>
              </a: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7242236" y="6341271"/>
              <a:ext cx="579265" cy="2119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en-US" altLang="ko-KR" b="1">
                  <a:solidFill>
                    <a:srgbClr val="33CC33"/>
                  </a:solidFill>
                  <a:latin typeface="Times New Roman" pitchFamily="18" charset="0"/>
                  <a:ea typeface="ＭＳ Ｐゴシック" pitchFamily="34" charset="-128"/>
                </a:rPr>
                <a:t>86</a:t>
              </a:r>
              <a:r>
                <a:rPr kumimoji="1" lang="en-US" altLang="ko-KR" b="1">
                  <a:solidFill>
                    <a:srgbClr val="33CC33"/>
                  </a:solidFill>
                  <a:latin typeface="Times New Roman" pitchFamily="18" charset="0"/>
                  <a:ea typeface="굴림" pitchFamily="50" charset="-127"/>
                </a:rPr>
                <a:t>GHz</a:t>
              </a: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7999436" y="5511771"/>
              <a:ext cx="650699" cy="211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en-US" altLang="ko-KR" b="1">
                  <a:solidFill>
                    <a:srgbClr val="800080"/>
                  </a:solidFill>
                  <a:latin typeface="Times New Roman" pitchFamily="18" charset="0"/>
                  <a:ea typeface="굴림" pitchFamily="50" charset="-127"/>
                </a:rPr>
                <a:t>129GHz</a:t>
              </a:r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>
              <a:off x="7798122" y="3191842"/>
              <a:ext cx="0" cy="899598"/>
            </a:xfrm>
            <a:prstGeom prst="line">
              <a:avLst/>
            </a:prstGeom>
            <a:noFill/>
            <a:ln w="38100">
              <a:solidFill>
                <a:srgbClr val="2CE11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>
              <a:off x="7830592" y="3195180"/>
              <a:ext cx="0" cy="89959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3" name="Line 33"/>
            <p:cNvSpPr>
              <a:spLocks noChangeShapeType="1"/>
            </p:cNvSpPr>
            <p:nvPr/>
          </p:nvSpPr>
          <p:spPr bwMode="auto">
            <a:xfrm flipH="1">
              <a:off x="7134436" y="4044708"/>
              <a:ext cx="623424" cy="39722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 flipV="1">
              <a:off x="6468151" y="4376842"/>
              <a:ext cx="167545" cy="4740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" name="Line 35"/>
            <p:cNvSpPr>
              <a:spLocks noChangeShapeType="1"/>
            </p:cNvSpPr>
            <p:nvPr/>
          </p:nvSpPr>
          <p:spPr bwMode="auto">
            <a:xfrm flipH="1">
              <a:off x="6739601" y="3655828"/>
              <a:ext cx="125984" cy="10181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6" name="Line 36"/>
            <p:cNvSpPr>
              <a:spLocks noChangeShapeType="1"/>
            </p:cNvSpPr>
            <p:nvPr/>
          </p:nvSpPr>
          <p:spPr bwMode="auto">
            <a:xfrm flipH="1">
              <a:off x="7195479" y="4086433"/>
              <a:ext cx="635113" cy="41391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 flipV="1">
              <a:off x="7242236" y="4618849"/>
              <a:ext cx="128581" cy="166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 flipH="1">
              <a:off x="7242236" y="4583799"/>
              <a:ext cx="125984" cy="155218"/>
            </a:xfrm>
            <a:prstGeom prst="line">
              <a:avLst/>
            </a:prstGeom>
            <a:noFill/>
            <a:ln w="38100">
              <a:solidFill>
                <a:srgbClr val="2CE11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9" name="Line 39"/>
            <p:cNvSpPr>
              <a:spLocks noChangeShapeType="1"/>
            </p:cNvSpPr>
            <p:nvPr/>
          </p:nvSpPr>
          <p:spPr bwMode="auto">
            <a:xfrm flipH="1">
              <a:off x="7242236" y="4635539"/>
              <a:ext cx="125984" cy="15521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0" name="Line 40"/>
            <p:cNvSpPr>
              <a:spLocks noChangeShapeType="1"/>
            </p:cNvSpPr>
            <p:nvPr/>
          </p:nvSpPr>
          <p:spPr bwMode="auto">
            <a:xfrm flipV="1">
              <a:off x="6440877" y="4371835"/>
              <a:ext cx="172740" cy="46899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1" name="Line 41"/>
            <p:cNvSpPr>
              <a:spLocks noChangeShapeType="1"/>
            </p:cNvSpPr>
            <p:nvPr/>
          </p:nvSpPr>
          <p:spPr bwMode="auto">
            <a:xfrm rot="337906" flipH="1">
              <a:off x="6555171" y="4618849"/>
              <a:ext cx="263656" cy="25869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Line 42"/>
            <p:cNvSpPr>
              <a:spLocks noChangeShapeType="1"/>
            </p:cNvSpPr>
            <p:nvPr/>
          </p:nvSpPr>
          <p:spPr bwMode="auto">
            <a:xfrm rot="329561" flipH="1">
              <a:off x="6601928" y="4658905"/>
              <a:ext cx="215601" cy="22531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3" name="Line 43"/>
            <p:cNvSpPr>
              <a:spLocks noChangeShapeType="1"/>
            </p:cNvSpPr>
            <p:nvPr/>
          </p:nvSpPr>
          <p:spPr bwMode="auto">
            <a:xfrm>
              <a:off x="7776043" y="3175152"/>
              <a:ext cx="0" cy="89959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Line 44"/>
            <p:cNvSpPr>
              <a:spLocks noChangeShapeType="1"/>
            </p:cNvSpPr>
            <p:nvPr/>
          </p:nvSpPr>
          <p:spPr bwMode="auto">
            <a:xfrm flipH="1">
              <a:off x="7126643" y="4002983"/>
              <a:ext cx="623424" cy="3972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5" name="Line 45"/>
            <p:cNvSpPr>
              <a:spLocks noChangeShapeType="1"/>
            </p:cNvSpPr>
            <p:nvPr/>
          </p:nvSpPr>
          <p:spPr bwMode="auto">
            <a:xfrm flipH="1">
              <a:off x="7170802" y="4068074"/>
              <a:ext cx="623424" cy="397225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Multi-Frequency Receiving System</a:t>
            </a:r>
            <a:endParaRPr lang="ko-KR" altLang="en-US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352066"/>
            <a:ext cx="3366735" cy="3284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내용 개체 틀 5"/>
          <p:cNvSpPr txBox="1">
            <a:spLocks/>
          </p:cNvSpPr>
          <p:nvPr/>
        </p:nvSpPr>
        <p:spPr>
          <a:xfrm>
            <a:off x="457200" y="1124744"/>
            <a:ext cx="8075240" cy="52115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2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Simultaneous Multi-frequency Observation</a:t>
            </a:r>
          </a:p>
          <a:p>
            <a:pPr lvl="1">
              <a:spcBef>
                <a:spcPct val="0"/>
              </a:spcBef>
            </a:pP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@ 22/43/86/129GHz</a:t>
            </a:r>
          </a:p>
          <a:p>
            <a:pPr lvl="1">
              <a:spcBef>
                <a:spcPct val="0"/>
              </a:spcBef>
            </a:pPr>
            <a:r>
              <a:rPr lang="en-US" altLang="ko-KR" sz="20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Multi-Frequency 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Observation </a:t>
            </a:r>
            <a:r>
              <a:rPr lang="en-US" altLang="ko-KR" sz="20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enable us to overcome 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limitation of</a:t>
            </a:r>
            <a:r>
              <a:rPr lang="ko-KR" altLang="en-US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mm-VLBI </a:t>
            </a:r>
            <a:endParaRPr lang="en-US" altLang="ko-KR" sz="20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lvl="2">
              <a:spcBef>
                <a:spcPct val="0"/>
              </a:spcBef>
            </a:pPr>
            <a:r>
              <a:rPr lang="en-US" altLang="ko-KR" sz="16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Rapid phase variation due to water vapor in troposphere</a:t>
            </a:r>
          </a:p>
          <a:p>
            <a:pPr lvl="2">
              <a:spcBef>
                <a:spcPct val="0"/>
              </a:spcBef>
            </a:pPr>
            <a:r>
              <a:rPr lang="en-US" altLang="ko-KR" sz="16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Coherence time scale  ~30sec @ 100GHz</a:t>
            </a:r>
          </a:p>
          <a:p>
            <a:pPr lvl="1">
              <a:spcBef>
                <a:spcPct val="0"/>
              </a:spcBef>
            </a:pP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Dual Pol : LCP &amp; RCP ( Simultaneous 2 </a:t>
            </a:r>
            <a:r>
              <a:rPr lang="en-US" altLang="ko-KR" sz="2000" dirty="0" err="1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freq</a:t>
            </a:r>
            <a:r>
              <a:rPr lang="en-US" altLang="ko-KR" sz="20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bands of full pol.)</a:t>
            </a:r>
          </a:p>
        </p:txBody>
      </p:sp>
    </p:spTree>
    <p:extLst>
      <p:ext uri="{BB962C8B-B14F-4D97-AF65-F5344CB8AC3E}">
        <p14:creationId xmlns:p14="http://schemas.microsoft.com/office/powerpoint/2010/main" val="115113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24" b="61477"/>
          <a:stretch/>
        </p:blipFill>
        <p:spPr bwMode="auto">
          <a:xfrm>
            <a:off x="5942928" y="1249893"/>
            <a:ext cx="1207497" cy="484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00" r="80324"/>
          <a:stretch/>
        </p:blipFill>
        <p:spPr bwMode="auto">
          <a:xfrm>
            <a:off x="7285008" y="1249895"/>
            <a:ext cx="1364171" cy="492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그룹 5"/>
          <p:cNvGrpSpPr/>
          <p:nvPr/>
        </p:nvGrpSpPr>
        <p:grpSpPr>
          <a:xfrm>
            <a:off x="5868562" y="774461"/>
            <a:ext cx="2707762" cy="369334"/>
            <a:chOff x="1684517" y="3568799"/>
            <a:chExt cx="1498177" cy="283817"/>
          </a:xfrm>
        </p:grpSpPr>
        <p:sp>
          <p:nvSpPr>
            <p:cNvPr id="7" name="TextBox 6"/>
            <p:cNvSpPr txBox="1"/>
            <p:nvPr/>
          </p:nvSpPr>
          <p:spPr>
            <a:xfrm>
              <a:off x="1684517" y="3568800"/>
              <a:ext cx="720078" cy="283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latin typeface="HY강B" pitchFamily="18" charset="-127"/>
                  <a:ea typeface="HY강B" pitchFamily="18" charset="-127"/>
                  <a:cs typeface="Arial" pitchFamily="34" charset="0"/>
                </a:rPr>
                <a:t>[before]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62616" y="3568799"/>
              <a:ext cx="720078" cy="283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latin typeface="HY강B" pitchFamily="18" charset="-127"/>
                  <a:ea typeface="HY강B" pitchFamily="18" charset="-127"/>
                  <a:cs typeface="Arial" pitchFamily="34" charset="0"/>
                </a:rPr>
                <a:t>[after]</a:t>
              </a: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6038495" y="6300028"/>
            <a:ext cx="2537829" cy="369332"/>
            <a:chOff x="1691681" y="3284984"/>
            <a:chExt cx="1404155" cy="283816"/>
          </a:xfrm>
        </p:grpSpPr>
        <p:sp>
          <p:nvSpPr>
            <p:cNvPr id="13" name="TextBox 12"/>
            <p:cNvSpPr txBox="1"/>
            <p:nvPr/>
          </p:nvSpPr>
          <p:spPr>
            <a:xfrm>
              <a:off x="1691681" y="3284984"/>
              <a:ext cx="720078" cy="283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latin typeface="Arial" pitchFamily="34" charset="0"/>
                  <a:cs typeface="Arial" pitchFamily="34" charset="0"/>
                </a:rPr>
                <a:t>1 hour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75758" y="3284984"/>
              <a:ext cx="720078" cy="283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latin typeface="Arial" pitchFamily="34" charset="0"/>
                  <a:cs typeface="Arial" pitchFamily="34" charset="0"/>
                </a:rPr>
                <a:t>1 hour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 rot="16200000">
            <a:off x="3660351" y="3141837"/>
            <a:ext cx="3744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Visibility Phase @ 129GHz </a:t>
            </a:r>
          </a:p>
          <a:p>
            <a:pPr algn="ctr"/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 [-180</a:t>
            </a:r>
            <a:r>
              <a:rPr lang="en-US" altLang="ko-KR" b="1" dirty="0">
                <a:latin typeface="Arial" pitchFamily="34" charset="0"/>
                <a:cs typeface="Arial" pitchFamily="34" charset="0"/>
              </a:rPr>
              <a:t>° </a:t>
            </a: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~ 180°]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52990" y="1377375"/>
            <a:ext cx="111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  <a:cs typeface="Arial" pitchFamily="34" charset="0"/>
              </a:rPr>
              <a:t>TN - US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63862" y="2967689"/>
            <a:ext cx="111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  <a:cs typeface="Arial" pitchFamily="34" charset="0"/>
              </a:rPr>
              <a:t>TN- YS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04706" y="4499824"/>
            <a:ext cx="111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HY강B" pitchFamily="18" charset="-127"/>
                <a:ea typeface="HY강B" pitchFamily="18" charset="-127"/>
                <a:cs typeface="Arial" pitchFamily="34" charset="0"/>
              </a:rPr>
              <a:t>US - YS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21548" y="473301"/>
            <a:ext cx="2793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Phase Referencing</a:t>
            </a:r>
            <a:endParaRPr lang="ko-KR" altLang="en-US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539552" y="249289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79507" y="2677562"/>
            <a:ext cx="50298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altLang="ko-KR" sz="2400" dirty="0" smtClean="0"/>
              <a:t>Phase variation due to water vapor </a:t>
            </a:r>
            <a:r>
              <a:rPr lang="en-US" altLang="ko-KR" sz="2400" dirty="0" smtClean="0">
                <a:latin typeface="맑은 고딕"/>
                <a:ea typeface="맑은 고딕"/>
              </a:rPr>
              <a:t>∝ </a:t>
            </a:r>
            <a:r>
              <a:rPr lang="el-GR" altLang="ko-KR" sz="2400" dirty="0" smtClean="0">
                <a:latin typeface="맑은 고딕"/>
                <a:ea typeface="맑은 고딕"/>
              </a:rPr>
              <a:t>ν</a:t>
            </a:r>
            <a:endParaRPr lang="en-US" altLang="ko-KR" sz="2400" dirty="0" smtClean="0">
              <a:latin typeface="맑은 고딕"/>
              <a:ea typeface="맑은 고딕"/>
            </a:endParaRPr>
          </a:p>
          <a:p>
            <a:endParaRPr lang="en-US" altLang="ko-KR" sz="240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altLang="ko-KR" sz="2400" dirty="0" smtClean="0"/>
              <a:t>1308+326 : 300~420 </a:t>
            </a:r>
            <a:r>
              <a:rPr lang="en-US" altLang="ko-KR" sz="2400" dirty="0" err="1" smtClean="0"/>
              <a:t>mJy</a:t>
            </a:r>
            <a:r>
              <a:rPr lang="en-US" altLang="ko-KR" sz="2400" dirty="0"/>
              <a:t> </a:t>
            </a:r>
            <a:r>
              <a:rPr lang="en-US" altLang="ko-KR" sz="2400" dirty="0" smtClean="0"/>
              <a:t>at 129GHz</a:t>
            </a:r>
          </a:p>
          <a:p>
            <a:endParaRPr lang="en-US" altLang="ko-KR" sz="2400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altLang="ko-KR" sz="2400" dirty="0" smtClean="0">
                <a:solidFill>
                  <a:srgbClr val="FF0000"/>
                </a:solidFill>
                <a:sym typeface="Wingdings" pitchFamily="2" charset="2"/>
              </a:rPr>
              <a:t>Successful evaluation of MFPR.</a:t>
            </a:r>
          </a:p>
          <a:p>
            <a:endParaRPr lang="en-US" altLang="ko-KR" sz="2400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altLang="ko-KR" sz="2400" dirty="0" smtClean="0">
                <a:solidFill>
                  <a:srgbClr val="FF0000"/>
                </a:solidFill>
                <a:sym typeface="Wingdings" pitchFamily="2" charset="2"/>
              </a:rPr>
              <a:t>Sensitive AGN fringe </a:t>
            </a:r>
            <a:r>
              <a:rPr lang="en-US" altLang="ko-KR" sz="2400" dirty="0">
                <a:solidFill>
                  <a:srgbClr val="FF0000"/>
                </a:solidFill>
                <a:sym typeface="Wingdings" pitchFamily="2" charset="2"/>
              </a:rPr>
              <a:t>s</a:t>
            </a:r>
            <a:r>
              <a:rPr lang="en-US" altLang="ko-KR" sz="2400" dirty="0" smtClean="0">
                <a:solidFill>
                  <a:srgbClr val="FF0000"/>
                </a:solidFill>
                <a:sym typeface="Wingdings" pitchFamily="2" charset="2"/>
              </a:rPr>
              <a:t>urvey using multi-frequency technique</a:t>
            </a:r>
            <a:endParaRPr lang="en-US" altLang="ko-KR" sz="2400" dirty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879981" y="143340"/>
            <a:ext cx="236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Source : 1308+326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17916" y="281839"/>
            <a:ext cx="4547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Weak Source Detection </a:t>
            </a:r>
          </a:p>
          <a:p>
            <a:r>
              <a:rPr lang="en-US" altLang="ko-KR" sz="2400" b="1" dirty="0" smtClean="0"/>
              <a:t>at High Frequency</a:t>
            </a:r>
            <a:r>
              <a:rPr lang="ko-KR" altLang="en-US" sz="2400" b="1" dirty="0"/>
              <a:t> </a:t>
            </a:r>
            <a:r>
              <a:rPr lang="en-US" altLang="ko-KR" sz="2400" b="1" dirty="0" smtClean="0"/>
              <a:t>by Multi-Frequency Phase Referencing</a:t>
            </a:r>
          </a:p>
          <a:p>
            <a:r>
              <a:rPr lang="en-US" altLang="ko-KR" sz="2400" b="1" dirty="0" smtClean="0"/>
              <a:t>(see poster by </a:t>
            </a:r>
            <a:r>
              <a:rPr lang="en-US" altLang="ko-KR" sz="2400" b="1" dirty="0" err="1" smtClean="0"/>
              <a:t>Taehyun</a:t>
            </a:r>
            <a:r>
              <a:rPr lang="en-US" altLang="ko-KR" sz="2400" b="1" dirty="0" smtClean="0"/>
              <a:t> Jung)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292966" y="2014123"/>
                <a:ext cx="4299590" cy="542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z-Cyrl-AZ" altLang="ko-KR" b="1" dirty="0" smtClean="0"/>
                  <a:t>Ф</a:t>
                </a:r>
                <a:r>
                  <a:rPr lang="en-US" altLang="ko-KR" b="1" baseline="-25000" dirty="0" smtClean="0"/>
                  <a:t>129, referenced</a:t>
                </a:r>
                <a:r>
                  <a:rPr lang="en-US" altLang="ko-KR" b="1" dirty="0" smtClean="0"/>
                  <a:t> = </a:t>
                </a:r>
                <a:r>
                  <a:rPr lang="az-Cyrl-AZ" altLang="ko-KR" b="1" dirty="0" smtClean="0"/>
                  <a:t>Ф</a:t>
                </a:r>
                <a:r>
                  <a:rPr lang="en-US" altLang="ko-KR" b="1" baseline="-25000" dirty="0" smtClean="0"/>
                  <a:t>129,m</a:t>
                </a:r>
                <a:r>
                  <a:rPr lang="en-US" altLang="ko-KR" b="1" dirty="0" smtClean="0"/>
                  <a:t> – </a:t>
                </a:r>
                <a:r>
                  <a:rPr lang="az-Cyrl-AZ" altLang="ko-KR" b="1" dirty="0" smtClean="0"/>
                  <a:t>Ф</a:t>
                </a:r>
                <a:r>
                  <a:rPr lang="en-US" altLang="ko-KR" b="1" baseline="-25000" dirty="0" smtClean="0"/>
                  <a:t>22,m</a:t>
                </a:r>
                <a:r>
                  <a:rPr lang="en-US" altLang="ko-KR" b="1" dirty="0" smtClean="0"/>
                  <a:t> x </a:t>
                </a:r>
                <a:r>
                  <a:rPr lang="en-US" altLang="ko-KR" sz="2200" b="1" dirty="0" smtClean="0"/>
                  <a:t>(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22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l-GR" altLang="ko-KR" sz="2200" b="1" i="1" smtClean="0">
                            <a:latin typeface="Cambria Math"/>
                          </a:rPr>
                          <m:t>𝝂</m:t>
                        </m:r>
                        <m:r>
                          <a:rPr lang="en-US" altLang="ko-KR" sz="2200" b="1" i="1" baseline="-25000" smtClean="0">
                            <a:latin typeface="Cambria Math"/>
                          </a:rPr>
                          <m:t>𝟏𝟐𝟗</m:t>
                        </m:r>
                      </m:num>
                      <m:den>
                        <m:r>
                          <a:rPr lang="el-GR" altLang="ko-KR" sz="2200" b="1" i="1" smtClean="0">
                            <a:latin typeface="Cambria Math"/>
                          </a:rPr>
                          <m:t>𝝂</m:t>
                        </m:r>
                        <m:r>
                          <a:rPr lang="en-US" altLang="ko-KR" sz="2200" b="1" i="1" baseline="-25000" smtClean="0">
                            <a:latin typeface="Cambria Math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altLang="ko-KR" sz="2200" b="1" dirty="0" smtClean="0"/>
                  <a:t> )</a:t>
                </a:r>
                <a:endParaRPr lang="ko-KR" altLang="en-US" sz="2200" b="1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66" y="2014123"/>
                <a:ext cx="4299590" cy="542264"/>
              </a:xfrm>
              <a:prstGeom prst="rect">
                <a:avLst/>
              </a:prstGeom>
              <a:blipFill rotWithShape="1">
                <a:blip r:embed="rId3"/>
                <a:stretch>
                  <a:fillRect l="-1135" t="-1124" r="-4397" b="-674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직선 화살표 연결선 3"/>
          <p:cNvCxnSpPr/>
          <p:nvPr/>
        </p:nvCxnSpPr>
        <p:spPr>
          <a:xfrm>
            <a:off x="5963862" y="6300028"/>
            <a:ext cx="1159335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00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63" y="3938576"/>
            <a:ext cx="4674104" cy="291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7485" y="260648"/>
            <a:ext cx="8229600" cy="1143000"/>
          </a:xfrm>
        </p:spPr>
        <p:txBody>
          <a:bodyPr>
            <a:noAutofit/>
          </a:bodyPr>
          <a:lstStyle/>
          <a:p>
            <a:r>
              <a:rPr lang="en-US" altLang="ko-KR" sz="3600" b="1" dirty="0" smtClean="0"/>
              <a:t>Source </a:t>
            </a:r>
            <a:r>
              <a:rPr lang="en-US" altLang="ko-KR" sz="3600" b="1" dirty="0"/>
              <a:t>Frequency Phase Referencing </a:t>
            </a:r>
            <a:r>
              <a:rPr lang="en-US" altLang="ko-KR" sz="3600" b="1" dirty="0" smtClean="0"/>
              <a:t>for AGN core-shift</a:t>
            </a:r>
            <a:endParaRPr lang="ko-KR" altLang="en-US" sz="36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427301"/>
            <a:ext cx="8208912" cy="2520281"/>
          </a:xfrm>
        </p:spPr>
        <p:txBody>
          <a:bodyPr>
            <a:normAutofit fontScale="77500" lnSpcReduction="20000"/>
          </a:bodyPr>
          <a:lstStyle/>
          <a:p>
            <a:r>
              <a:rPr lang="en-US" altLang="ko-KR" dirty="0" smtClean="0"/>
              <a:t>Maria J. Rioja+, 2014, AJ</a:t>
            </a:r>
          </a:p>
          <a:p>
            <a:r>
              <a:rPr lang="en-US" altLang="ko-KR" dirty="0" smtClean="0"/>
              <a:t>KVN Simultaneous 22/43GHz, VLBA </a:t>
            </a:r>
            <a:r>
              <a:rPr lang="en-US" altLang="ko-KR" dirty="0" err="1" smtClean="0"/>
              <a:t>Freq</a:t>
            </a:r>
            <a:r>
              <a:rPr lang="en-US" altLang="ko-KR" dirty="0" smtClean="0"/>
              <a:t> Switching</a:t>
            </a:r>
          </a:p>
          <a:p>
            <a:pPr lvl="1"/>
            <a:r>
              <a:rPr lang="en-US" altLang="ko-KR" dirty="0" smtClean="0"/>
              <a:t>0854+213 w/ reference OJ287 </a:t>
            </a:r>
          </a:p>
          <a:p>
            <a:pPr lvl="1"/>
            <a:r>
              <a:rPr lang="en-US" altLang="ko-KR" dirty="0" smtClean="0"/>
              <a:t>1.2deg away </a:t>
            </a:r>
          </a:p>
          <a:p>
            <a:r>
              <a:rPr lang="en-US" altLang="ko-KR" dirty="0" smtClean="0"/>
              <a:t>Core shift accuracy ~ </a:t>
            </a:r>
            <a:r>
              <a:rPr lang="en-US" altLang="ko-KR" dirty="0"/>
              <a:t>4</a:t>
            </a:r>
            <a:r>
              <a:rPr lang="en-US" altLang="ko-KR" dirty="0" smtClean="0"/>
              <a:t>0 </a:t>
            </a:r>
            <a:r>
              <a:rPr lang="el-GR" altLang="ko-KR" dirty="0" smtClean="0">
                <a:latin typeface="맑은 고딕"/>
                <a:ea typeface="맑은 고딕"/>
              </a:rPr>
              <a:t>μ</a:t>
            </a:r>
            <a:r>
              <a:rPr lang="en-US" altLang="ko-KR" dirty="0" smtClean="0">
                <a:latin typeface="맑은 고딕"/>
                <a:ea typeface="맑은 고딕"/>
              </a:rPr>
              <a:t>as</a:t>
            </a:r>
          </a:p>
          <a:p>
            <a:r>
              <a:rPr lang="en-US" altLang="ko-KR" dirty="0" smtClean="0"/>
              <a:t>Consistent with VLBA within 1</a:t>
            </a:r>
            <a:r>
              <a:rPr lang="el-GR" altLang="ko-KR" dirty="0" smtClean="0">
                <a:latin typeface="맑은 고딕"/>
                <a:ea typeface="맑은 고딕"/>
              </a:rPr>
              <a:t>σ</a:t>
            </a:r>
            <a:r>
              <a:rPr lang="en-US" altLang="ko-KR" dirty="0" smtClean="0">
                <a:latin typeface="맑은 고딕"/>
                <a:ea typeface="맑은 고딕"/>
              </a:rPr>
              <a:t>-</a:t>
            </a:r>
            <a:r>
              <a:rPr lang="en-US" altLang="ko-KR" dirty="0" smtClean="0"/>
              <a:t>error </a:t>
            </a: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4862016" y="3938576"/>
            <a:ext cx="4102472" cy="1938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Structural blending effect should be considered</a:t>
            </a:r>
          </a:p>
          <a:p>
            <a:r>
              <a:rPr lang="en-US" altLang="ko-KR" dirty="0" smtClean="0"/>
              <a:t>Flux recovery ~ 94% using KVN SFPR</a:t>
            </a:r>
          </a:p>
        </p:txBody>
      </p:sp>
      <p:grpSp>
        <p:nvGrpSpPr>
          <p:cNvPr id="14" name="그룹 13"/>
          <p:cNvGrpSpPr/>
          <p:nvPr/>
        </p:nvGrpSpPr>
        <p:grpSpPr>
          <a:xfrm>
            <a:off x="5228854" y="2306838"/>
            <a:ext cx="4383706" cy="4320131"/>
            <a:chOff x="5228854" y="2306838"/>
            <a:chExt cx="4383706" cy="4320131"/>
          </a:xfrm>
        </p:grpSpPr>
        <p:grpSp>
          <p:nvGrpSpPr>
            <p:cNvPr id="8" name="그룹 7"/>
            <p:cNvGrpSpPr/>
            <p:nvPr/>
          </p:nvGrpSpPr>
          <p:grpSpPr>
            <a:xfrm>
              <a:off x="5352118" y="2306838"/>
              <a:ext cx="3612370" cy="3420000"/>
              <a:chOff x="16355464" y="16500343"/>
              <a:chExt cx="3612370" cy="3420000"/>
            </a:xfrm>
          </p:grpSpPr>
          <p:pic>
            <p:nvPicPr>
              <p:cNvPr id="9" name="图片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55464" y="16500343"/>
                <a:ext cx="3465551" cy="342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0" name="直接箭头连接符 35"/>
              <p:cNvCxnSpPr>
                <a:cxnSpLocks noChangeShapeType="1"/>
              </p:cNvCxnSpPr>
              <p:nvPr/>
            </p:nvCxnSpPr>
            <p:spPr bwMode="auto">
              <a:xfrm>
                <a:off x="18136618" y="18089549"/>
                <a:ext cx="36534" cy="35718"/>
              </a:xfrm>
              <a:prstGeom prst="straightConnector1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 type="none" w="sm" len="sm"/>
                <a:tailEnd type="arrow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" name="TextBox 10"/>
              <p:cNvSpPr txBox="1">
                <a:spLocks noChangeArrowheads="1"/>
              </p:cNvSpPr>
              <p:nvPr/>
            </p:nvSpPr>
            <p:spPr bwMode="auto">
              <a:xfrm>
                <a:off x="16477957" y="16617324"/>
                <a:ext cx="3489877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en-US" sz="1600" dirty="0" err="1" smtClean="0">
                    <a:solidFill>
                      <a:srgbClr val="FF0000"/>
                    </a:solidFill>
                  </a:rPr>
                  <a:t>SFPRed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 map  of 3C66B at 86GHz</a:t>
                </a:r>
                <a:endParaRPr lang="en-US" sz="1600" dirty="0">
                  <a:solidFill>
                    <a:srgbClr val="FF0000"/>
                  </a:solidFill>
                </a:endParaRPr>
              </a:p>
              <a:p>
                <a:pPr eaLnBrk="1" hangingPunct="1"/>
                <a:r>
                  <a:rPr lang="en-US" sz="1600" dirty="0">
                    <a:solidFill>
                      <a:srgbClr val="FF0000"/>
                    </a:solidFill>
                  </a:rPr>
                  <a:t>(-0.035 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mas</a:t>
                </a:r>
                <a:r>
                  <a:rPr lang="en-US" sz="1600" dirty="0">
                    <a:solidFill>
                      <a:srgbClr val="FF0000"/>
                    </a:solidFill>
                  </a:rPr>
                  <a:t>, -0.048 mas)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228854" y="5703639"/>
              <a:ext cx="43837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* See poster by Zhao for core shift measurement at 22/43/86GHz </a:t>
              </a:r>
            </a:p>
            <a:p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7025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794" y="3364491"/>
            <a:ext cx="5468622" cy="352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600" b="1" dirty="0" smtClean="0"/>
              <a:t>Source Frequency Phase Referencing for Stellar Maser </a:t>
            </a:r>
            <a:r>
              <a:rPr lang="en-US" altLang="ko-KR" sz="3600" b="1" dirty="0"/>
              <a:t>L</a:t>
            </a:r>
            <a:r>
              <a:rPr lang="en-US" altLang="ko-KR" sz="3600" b="1" dirty="0" smtClean="0"/>
              <a:t>ines</a:t>
            </a:r>
            <a:endParaRPr lang="ko-KR" altLang="en-US" sz="36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1"/>
            <a:ext cx="7787208" cy="2188839"/>
          </a:xfrm>
        </p:spPr>
        <p:txBody>
          <a:bodyPr>
            <a:normAutofit fontScale="92500" lnSpcReduction="10000"/>
          </a:bodyPr>
          <a:lstStyle/>
          <a:p>
            <a:r>
              <a:rPr lang="en-US" altLang="ko-KR" sz="2400" dirty="0" smtClean="0"/>
              <a:t>Richard Dodson+, 2014, </a:t>
            </a:r>
            <a:r>
              <a:rPr lang="en-US" altLang="ko-KR" sz="2400" dirty="0"/>
              <a:t>A</a:t>
            </a:r>
            <a:r>
              <a:rPr lang="en-US" altLang="ko-KR" sz="2400" dirty="0" smtClean="0"/>
              <a:t>J accepted</a:t>
            </a:r>
          </a:p>
          <a:p>
            <a:r>
              <a:rPr lang="en-US" altLang="ko-KR" sz="2400" dirty="0" smtClean="0"/>
              <a:t>H</a:t>
            </a:r>
            <a:r>
              <a:rPr lang="en-US" altLang="ko-KR" sz="2400" baseline="-25000" dirty="0" smtClean="0"/>
              <a:t>2</a:t>
            </a:r>
            <a:r>
              <a:rPr lang="en-US" altLang="ko-KR" sz="2400" dirty="0" smtClean="0"/>
              <a:t>O at 22GHz and </a:t>
            </a:r>
            <a:r>
              <a:rPr lang="en-US" altLang="ko-KR" sz="2400" dirty="0" err="1" smtClean="0"/>
              <a:t>SiO</a:t>
            </a:r>
            <a:r>
              <a:rPr lang="en-US" altLang="ko-KR" sz="2400" dirty="0" smtClean="0"/>
              <a:t> (v=1,v=2) at 43GHz of R </a:t>
            </a:r>
            <a:r>
              <a:rPr lang="en-US" altLang="ko-KR" sz="2400" dirty="0" err="1" smtClean="0"/>
              <a:t>LMi</a:t>
            </a:r>
            <a:endParaRPr lang="en-US" altLang="ko-KR" sz="2400" dirty="0" smtClean="0"/>
          </a:p>
          <a:p>
            <a:pPr lvl="1"/>
            <a:r>
              <a:rPr lang="en-US" altLang="ko-KR" sz="2400" dirty="0" smtClean="0"/>
              <a:t>Reference : 4C39.25 ~ 6 </a:t>
            </a:r>
            <a:r>
              <a:rPr lang="en-US" altLang="ko-KR" sz="2400" dirty="0" err="1" smtClean="0"/>
              <a:t>deg</a:t>
            </a:r>
            <a:r>
              <a:rPr lang="en-US" altLang="ko-KR" sz="2400" dirty="0" smtClean="0"/>
              <a:t> away</a:t>
            </a:r>
          </a:p>
          <a:p>
            <a:r>
              <a:rPr lang="en-US" altLang="ko-KR" sz="2400" dirty="0" smtClean="0"/>
              <a:t>H</a:t>
            </a:r>
            <a:r>
              <a:rPr lang="en-US" altLang="ko-KR" sz="2400" baseline="-25000" dirty="0" smtClean="0"/>
              <a:t>2</a:t>
            </a:r>
            <a:r>
              <a:rPr lang="en-US" altLang="ko-KR" sz="2400" dirty="0" smtClean="0"/>
              <a:t>O position accuracy&lt; 3x5 mas </a:t>
            </a:r>
          </a:p>
          <a:p>
            <a:r>
              <a:rPr lang="en-US" altLang="ko-KR" sz="2400" dirty="0"/>
              <a:t>m</a:t>
            </a:r>
            <a:r>
              <a:rPr lang="en-US" altLang="ko-KR" sz="2400" dirty="0" smtClean="0"/>
              <a:t>as-level </a:t>
            </a:r>
            <a:r>
              <a:rPr lang="en-US" altLang="ko-KR" sz="2400" dirty="0" err="1" smtClean="0"/>
              <a:t>astrometric</a:t>
            </a:r>
            <a:r>
              <a:rPr lang="en-US" altLang="ko-KR" sz="2400" dirty="0" smtClean="0"/>
              <a:t> alignment of </a:t>
            </a:r>
            <a:r>
              <a:rPr lang="en-US" altLang="ko-KR" sz="2400" dirty="0" err="1" smtClean="0"/>
              <a:t>SiO</a:t>
            </a:r>
            <a:r>
              <a:rPr lang="en-US" altLang="ko-KR" sz="2400" dirty="0"/>
              <a:t> </a:t>
            </a:r>
            <a:r>
              <a:rPr lang="en-US" altLang="ko-KR" sz="2400" dirty="0" smtClean="0"/>
              <a:t>maser </a:t>
            </a:r>
            <a:r>
              <a:rPr lang="en-US" altLang="ko-KR" sz="2400" dirty="0" err="1" smtClean="0"/>
              <a:t>wrt</a:t>
            </a:r>
            <a:r>
              <a:rPr lang="en-US" altLang="ko-KR" sz="2400" dirty="0" smtClean="0"/>
              <a:t> H</a:t>
            </a:r>
            <a:r>
              <a:rPr lang="en-US" altLang="ko-KR" sz="2400" baseline="-25000" dirty="0" smtClean="0"/>
              <a:t>2</a:t>
            </a:r>
            <a:r>
              <a:rPr lang="en-US" altLang="ko-KR" sz="2400" dirty="0" smtClean="0"/>
              <a:t>O maser</a:t>
            </a:r>
            <a:endParaRPr lang="ko-KR" alt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619672" y="551723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Position from </a:t>
            </a:r>
            <a:r>
              <a:rPr lang="en-US" altLang="ko-KR" dirty="0" err="1" smtClean="0"/>
              <a:t>Hipparcus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cxnSp>
        <p:nvCxnSpPr>
          <p:cNvPr id="7" name="직선 화살표 연결선 6"/>
          <p:cNvCxnSpPr/>
          <p:nvPr/>
        </p:nvCxnSpPr>
        <p:spPr>
          <a:xfrm>
            <a:off x="4067944" y="5794231"/>
            <a:ext cx="1296144" cy="923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851920" y="378904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Water Maser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7920" y="397370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>
                <a:solidFill>
                  <a:srgbClr val="0070C0"/>
                </a:solidFill>
              </a:rPr>
              <a:t>SiO</a:t>
            </a:r>
            <a:r>
              <a:rPr lang="en-US" altLang="ko-KR" dirty="0" smtClean="0">
                <a:solidFill>
                  <a:srgbClr val="0070C0"/>
                </a:solidFill>
              </a:rPr>
              <a:t> Masers</a:t>
            </a:r>
            <a:endParaRPr lang="ko-KR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2"/>
          <p:cNvSpPr>
            <a:spLocks noChangeArrowheads="1"/>
          </p:cNvSpPr>
          <p:nvPr/>
        </p:nvSpPr>
        <p:spPr bwMode="auto">
          <a:xfrm>
            <a:off x="279301" y="147275"/>
            <a:ext cx="832514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latin typeface="Tahoma" pitchFamily="34" charset="0"/>
                <a:ea typeface="HY견고딕" pitchFamily="18" charset="-127"/>
                <a:cs typeface="Tahoma" pitchFamily="34" charset="0"/>
              </a:rPr>
              <a:t>Multi-Frequency Snapshot Imaging of Evolved Star VY </a:t>
            </a:r>
            <a:r>
              <a:rPr lang="en-US" altLang="ko-KR" sz="2400" b="1" dirty="0" err="1" smtClean="0">
                <a:latin typeface="Tahoma" pitchFamily="34" charset="0"/>
                <a:ea typeface="HY견고딕" pitchFamily="18" charset="-127"/>
                <a:cs typeface="Tahoma" pitchFamily="34" charset="0"/>
              </a:rPr>
              <a:t>CMa</a:t>
            </a:r>
            <a:r>
              <a:rPr lang="en-US" altLang="ko-KR" sz="2400" b="1" dirty="0" smtClean="0">
                <a:latin typeface="Tahoma" pitchFamily="34" charset="0"/>
                <a:ea typeface="HY견고딕" pitchFamily="18" charset="-127"/>
                <a:cs typeface="Tahoma" pitchFamily="34" charset="0"/>
              </a:rPr>
              <a:t> </a:t>
            </a:r>
            <a:r>
              <a:rPr lang="en-US" altLang="ko-KR" sz="2000" b="1" dirty="0" smtClean="0">
                <a:latin typeface="Tahoma" pitchFamily="34" charset="0"/>
                <a:ea typeface="HY견고딕" pitchFamily="18" charset="-127"/>
                <a:cs typeface="Tahoma" pitchFamily="34" charset="0"/>
              </a:rPr>
              <a:t>(22/43/86/129 GHz Bands, 2013 April, by Cho +)</a:t>
            </a:r>
            <a:endParaRPr lang="en-US" altLang="ko-KR" sz="2000" b="1" dirty="0">
              <a:latin typeface="Tahoma" pitchFamily="34" charset="0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933955" y="1047281"/>
            <a:ext cx="2262752" cy="30777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en-US" altLang="ko-KR" sz="1400" b="1" dirty="0" err="1" smtClean="0"/>
              <a:t>SiO</a:t>
            </a:r>
            <a:r>
              <a:rPr lang="en-US" altLang="ko-KR" sz="1400" b="1" dirty="0" smtClean="0"/>
              <a:t> v=1, J=1-0 (43GHz)</a:t>
            </a:r>
            <a:endParaRPr lang="ko-KR" altLang="en-US" sz="1400" b="1" dirty="0"/>
          </a:p>
        </p:txBody>
      </p:sp>
      <p:sp>
        <p:nvSpPr>
          <p:cNvPr id="21" name="직사각형 20"/>
          <p:cNvSpPr/>
          <p:nvPr/>
        </p:nvSpPr>
        <p:spPr>
          <a:xfrm>
            <a:off x="539552" y="1040466"/>
            <a:ext cx="3068563" cy="30777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en-US" altLang="ko-KR" sz="1400" b="1" dirty="0" smtClean="0"/>
              <a:t>Supergiant VY </a:t>
            </a:r>
            <a:r>
              <a:rPr lang="en-US" altLang="ko-KR" sz="1400" b="1" dirty="0" err="1" smtClean="0"/>
              <a:t>CMa</a:t>
            </a:r>
            <a:r>
              <a:rPr lang="en-US" altLang="ko-KR" sz="1400" b="1" dirty="0" smtClean="0"/>
              <a:t>,  H2O(22GHz)</a:t>
            </a:r>
            <a:endParaRPr lang="ko-KR" altLang="en-US" sz="1400" b="1" dirty="0"/>
          </a:p>
        </p:txBody>
      </p:sp>
      <p:sp>
        <p:nvSpPr>
          <p:cNvPr id="22" name="직사각형 21"/>
          <p:cNvSpPr/>
          <p:nvPr/>
        </p:nvSpPr>
        <p:spPr>
          <a:xfrm>
            <a:off x="6760434" y="3961205"/>
            <a:ext cx="2204053" cy="30777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en-US" altLang="ko-KR" sz="1400" b="1" dirty="0" err="1" smtClean="0"/>
              <a:t>SiO</a:t>
            </a:r>
            <a:r>
              <a:rPr lang="en-US" altLang="ko-KR" sz="1400" b="1" dirty="0" smtClean="0"/>
              <a:t> v=1, J=3-1(129GHz)</a:t>
            </a:r>
            <a:endParaRPr lang="ko-KR" altLang="en-US" sz="1400" b="1" dirty="0"/>
          </a:p>
        </p:txBody>
      </p:sp>
      <p:sp>
        <p:nvSpPr>
          <p:cNvPr id="23" name="직사각형 22"/>
          <p:cNvSpPr/>
          <p:nvPr/>
        </p:nvSpPr>
        <p:spPr>
          <a:xfrm>
            <a:off x="6739820" y="1023773"/>
            <a:ext cx="2224667" cy="30777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en-US" altLang="ko-KR" sz="1400" b="1" dirty="0" err="1" smtClean="0"/>
              <a:t>SiO</a:t>
            </a:r>
            <a:r>
              <a:rPr lang="en-US" altLang="ko-KR" sz="1400" b="1" dirty="0" smtClean="0"/>
              <a:t> v=2, J=1-0 (42GHz)</a:t>
            </a:r>
            <a:endParaRPr lang="ko-KR" altLang="en-US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87796" y="4725144"/>
            <a:ext cx="38461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altLang="ja-JP" kern="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r>
              <a:rPr lang="en-US" altLang="ja-JP" kern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Multi-</a:t>
            </a:r>
            <a:r>
              <a:rPr lang="en-US" altLang="ja-JP" kern="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freq</a:t>
            </a:r>
            <a:r>
              <a:rPr lang="en-US" altLang="ja-JP" kern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multi-epoch observations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ja-JP" sz="1600" kern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To derive fundamental </a:t>
            </a:r>
            <a:r>
              <a:rPr lang="en-US" altLang="ja-JP" sz="16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parameters of the maser </a:t>
            </a:r>
            <a:r>
              <a:rPr lang="en-US" altLang="ja-JP" sz="1600" kern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such as dynamical </a:t>
            </a:r>
            <a:r>
              <a:rPr lang="en-US" altLang="ja-JP" sz="16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timescale, mass loss </a:t>
            </a:r>
            <a:r>
              <a:rPr lang="en-US" altLang="ja-JP" sz="1600" kern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rate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kern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To </a:t>
            </a:r>
            <a:r>
              <a:rPr lang="en-US" altLang="ja-JP" sz="16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trace change of physical parameters in </a:t>
            </a:r>
            <a:r>
              <a:rPr lang="en-US" altLang="ja-JP" sz="1600" kern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SiO</a:t>
            </a:r>
            <a:r>
              <a:rPr lang="en-US" altLang="ja-JP" sz="16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 and H</a:t>
            </a:r>
            <a:r>
              <a:rPr lang="en-US" altLang="ja-JP" sz="1600" kern="0" baseline="-25000" dirty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n-US" altLang="ja-JP" sz="16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O maser </a:t>
            </a:r>
            <a:r>
              <a:rPr lang="en-US" altLang="ja-JP" sz="1600" kern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regions.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kern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Asymmetric wind or jet like structure</a:t>
            </a:r>
            <a:endParaRPr lang="en-US" altLang="ja-JP" sz="1600" kern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413952"/>
            <a:ext cx="3068563" cy="337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647" y="1444032"/>
            <a:ext cx="2343011" cy="248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956" y="1451965"/>
            <a:ext cx="2262752" cy="246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47055"/>
            <a:ext cx="2272779" cy="2473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4179464" y="3959193"/>
            <a:ext cx="2204053" cy="30777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en-US" altLang="ko-KR" sz="1400" b="1" dirty="0" err="1" smtClean="0"/>
              <a:t>SiO</a:t>
            </a:r>
            <a:r>
              <a:rPr lang="en-US" altLang="ko-KR" sz="1400" b="1" dirty="0" smtClean="0"/>
              <a:t> v=1, J=2-1(86GHz)</a:t>
            </a:r>
            <a:endParaRPr lang="ko-KR" altLang="en-US" sz="1400" b="1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820" y="4257278"/>
            <a:ext cx="2283838" cy="242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76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4842570" y="1351426"/>
            <a:ext cx="4301430" cy="2821621"/>
            <a:chOff x="1467892" y="2623603"/>
            <a:chExt cx="5544616" cy="3739761"/>
          </a:xfrm>
        </p:grpSpPr>
        <p:grpSp>
          <p:nvGrpSpPr>
            <p:cNvPr id="7" name="그룹 6"/>
            <p:cNvGrpSpPr/>
            <p:nvPr/>
          </p:nvGrpSpPr>
          <p:grpSpPr>
            <a:xfrm>
              <a:off x="1467892" y="3022193"/>
              <a:ext cx="5544616" cy="3341171"/>
              <a:chOff x="1475656" y="2708920"/>
              <a:chExt cx="5544616" cy="3341171"/>
            </a:xfrm>
          </p:grpSpPr>
          <p:pic>
            <p:nvPicPr>
              <p:cNvPr id="7169" name="_x255826760" descr="EMB00000ac82acc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5656" y="2708920"/>
                <a:ext cx="5544616" cy="33411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6" name="직선 연결선 5"/>
              <p:cNvCxnSpPr/>
              <p:nvPr/>
            </p:nvCxnSpPr>
            <p:spPr>
              <a:xfrm>
                <a:off x="2718842" y="2924944"/>
                <a:ext cx="0" cy="252028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직선 연결선 7"/>
              <p:cNvCxnSpPr/>
              <p:nvPr/>
            </p:nvCxnSpPr>
            <p:spPr>
              <a:xfrm>
                <a:off x="3635896" y="2924944"/>
                <a:ext cx="0" cy="2520280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435099" y="2623603"/>
              <a:ext cx="11210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u="sng" dirty="0" smtClean="0">
                  <a:solidFill>
                    <a:srgbClr val="FF0000"/>
                  </a:solidFill>
                </a:rPr>
                <a:t>Q-Cal </a:t>
              </a:r>
              <a:endParaRPr lang="ko-KR" altLang="en-US" sz="1200" b="1" u="sng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직선 화살표 연결선 17"/>
            <p:cNvCxnSpPr/>
            <p:nvPr/>
          </p:nvCxnSpPr>
          <p:spPr>
            <a:xfrm>
              <a:off x="3628132" y="2858569"/>
              <a:ext cx="0" cy="293060"/>
            </a:xfrm>
            <a:prstGeom prst="straightConnector1">
              <a:avLst/>
            </a:prstGeom>
            <a:ln w="25400" cmpd="dbl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484116" y="2623603"/>
              <a:ext cx="2520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u="sng" dirty="0">
                  <a:solidFill>
                    <a:srgbClr val="0000FF"/>
                  </a:solidFill>
                </a:rPr>
                <a:t>P</a:t>
              </a:r>
              <a:r>
                <a:rPr lang="en-US" altLang="ko-KR" sz="1200" b="1" u="sng" dirty="0" smtClean="0">
                  <a:solidFill>
                    <a:srgbClr val="0000FF"/>
                  </a:solidFill>
                </a:rPr>
                <a:t>revious </a:t>
              </a:r>
              <a:endParaRPr lang="ko-KR" altLang="en-US" sz="1200" b="1" u="sng" dirty="0">
                <a:solidFill>
                  <a:srgbClr val="0000FF"/>
                </a:solidFill>
              </a:endParaRPr>
            </a:p>
          </p:txBody>
        </p:sp>
        <p:cxnSp>
          <p:nvCxnSpPr>
            <p:cNvPr id="12" name="직선 화살표 연결선 11"/>
            <p:cNvCxnSpPr/>
            <p:nvPr/>
          </p:nvCxnSpPr>
          <p:spPr>
            <a:xfrm>
              <a:off x="2711078" y="2875663"/>
              <a:ext cx="0" cy="293060"/>
            </a:xfrm>
            <a:prstGeom prst="straightConnector1">
              <a:avLst/>
            </a:prstGeom>
            <a:ln w="25400" cmpd="dbl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312923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n-US" altLang="ko-KR" dirty="0" smtClean="0"/>
              <a:t>KVN AGN Surveys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5535" y="1734235"/>
            <a:ext cx="46224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itchFamily="2" charset="2"/>
              <a:buChar char="§"/>
            </a:pPr>
            <a:r>
              <a:rPr lang="en-US" altLang="ko-KR" sz="2000" b="1" dirty="0" smtClean="0">
                <a:latin typeface="+mn-ea"/>
              </a:rPr>
              <a:t>22GHz Calibrator Survey </a:t>
            </a:r>
            <a:r>
              <a:rPr lang="en-US" altLang="ko-KR" sz="2000" dirty="0" smtClean="0">
                <a:latin typeface="+mn-ea"/>
              </a:rPr>
              <a:t>(Lee J.A+ in prep)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n-US" altLang="ko-KR" sz="2000" b="1" dirty="0" smtClean="0">
                <a:latin typeface="+mn-ea"/>
              </a:rPr>
              <a:t>43GHz Fringe Survey </a:t>
            </a:r>
            <a:r>
              <a:rPr lang="en-US" altLang="ko-KR" dirty="0" smtClean="0">
                <a:latin typeface="+mn-ea"/>
              </a:rPr>
              <a:t>(</a:t>
            </a:r>
            <a:r>
              <a:rPr lang="en-US" altLang="ko-KR" dirty="0" err="1" smtClean="0">
                <a:latin typeface="+mn-ea"/>
              </a:rPr>
              <a:t>Petrov</a:t>
            </a:r>
            <a:r>
              <a:rPr lang="en-US" altLang="ko-KR" dirty="0">
                <a:latin typeface="+mn-ea"/>
              </a:rPr>
              <a:t>+</a:t>
            </a:r>
            <a:r>
              <a:rPr lang="en-US" altLang="ko-KR" dirty="0" smtClean="0">
                <a:latin typeface="+mn-ea"/>
              </a:rPr>
              <a:t> 2012)</a:t>
            </a:r>
            <a:endParaRPr lang="en-US" altLang="ko-KR" sz="2800" dirty="0" smtClean="0">
              <a:latin typeface="+mn-ea"/>
            </a:endParaRPr>
          </a:p>
          <a:p>
            <a:pPr marL="285750" lvl="0" indent="-285750">
              <a:buFontTx/>
              <a:buChar char="-"/>
            </a:pPr>
            <a:r>
              <a:rPr lang="en-US" altLang="ko-KR" dirty="0" smtClean="0">
                <a:latin typeface="+mn-ea"/>
              </a:rPr>
              <a:t>fringe detection from 637 sources among 799 (78%)</a:t>
            </a:r>
          </a:p>
          <a:p>
            <a:pPr marL="285750" lvl="0" indent="-285750">
              <a:buFontTx/>
              <a:buChar char="-"/>
            </a:pPr>
            <a:r>
              <a:rPr lang="en-US" altLang="ko-KR" dirty="0" smtClean="0">
                <a:latin typeface="+mn-ea"/>
              </a:rPr>
              <a:t>43GHz detection </a:t>
            </a:r>
            <a:r>
              <a:rPr lang="en-US" altLang="ko-KR" dirty="0">
                <a:latin typeface="+mn-ea"/>
              </a:rPr>
              <a:t>t</a:t>
            </a:r>
            <a:r>
              <a:rPr lang="en-US" altLang="ko-KR" dirty="0" smtClean="0">
                <a:latin typeface="+mn-ea"/>
              </a:rPr>
              <a:t>hreshold: ~100mJy (5</a:t>
            </a:r>
            <a:r>
              <a:rPr lang="el-GR" altLang="ko-KR" dirty="0" smtClean="0">
                <a:latin typeface="+mn-ea"/>
              </a:rPr>
              <a:t>σ</a:t>
            </a:r>
            <a:r>
              <a:rPr lang="en-US" altLang="ko-KR" dirty="0" smtClean="0">
                <a:latin typeface="+mn-ea"/>
              </a:rPr>
              <a:t>)</a:t>
            </a:r>
          </a:p>
        </p:txBody>
      </p:sp>
      <p:sp>
        <p:nvSpPr>
          <p:cNvPr id="13" name="내용 개체 틀 2"/>
          <p:cNvSpPr txBox="1">
            <a:spLocks/>
          </p:cNvSpPr>
          <p:nvPr/>
        </p:nvSpPr>
        <p:spPr>
          <a:xfrm>
            <a:off x="395535" y="4173047"/>
            <a:ext cx="8229600" cy="20162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altLang="ko-KR" sz="2000" b="1" dirty="0" smtClean="0"/>
              <a:t>86GHz Fringe Survey </a:t>
            </a:r>
            <a:r>
              <a:rPr lang="en-US" altLang="ko-KR" sz="2000" dirty="0" smtClean="0"/>
              <a:t>(preliminary, </a:t>
            </a:r>
            <a:r>
              <a:rPr lang="en-US" altLang="ko-KR" sz="2000" dirty="0" err="1" smtClean="0"/>
              <a:t>Petrov</a:t>
            </a:r>
            <a:r>
              <a:rPr lang="en-US" altLang="ko-KR" sz="2000" dirty="0" smtClean="0"/>
              <a:t> &amp; Lee in prep)</a:t>
            </a:r>
          </a:p>
          <a:p>
            <a:pPr marL="0" indent="0">
              <a:buNone/>
            </a:pPr>
            <a:r>
              <a:rPr lang="en-US" altLang="ko-KR" sz="2000" dirty="0" smtClean="0"/>
              <a:t> </a:t>
            </a:r>
            <a:r>
              <a:rPr lang="en-US" altLang="ko-KR" sz="1800" dirty="0" smtClean="0"/>
              <a:t>- fringe detected from 390 sources among 548 targets (~71%)</a:t>
            </a:r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 smtClean="0"/>
              <a:t> - </a:t>
            </a:r>
            <a:r>
              <a:rPr lang="en-US" altLang="ko-KR" sz="1800" dirty="0" smtClean="0"/>
              <a:t>354 sources are new detection (SNR &gt; 6)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1800" b="1" dirty="0" smtClean="0"/>
              <a:t>129GHz </a:t>
            </a:r>
            <a:r>
              <a:rPr lang="en-US" altLang="ko-KR" sz="1800" b="1" dirty="0"/>
              <a:t>Fringe Survey </a:t>
            </a:r>
            <a:r>
              <a:rPr lang="en-US" altLang="ko-KR" sz="1800" dirty="0" smtClean="0"/>
              <a:t>( under data analysis by Lee +)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2200" dirty="0" smtClean="0">
                <a:solidFill>
                  <a:srgbClr val="FF0000"/>
                </a:solidFill>
              </a:rPr>
              <a:t>More Sensitive Survey using Multi-Frequency Phase Transfer</a:t>
            </a:r>
            <a:endParaRPr lang="en-US" altLang="ko-KR" sz="2000" dirty="0" smtClean="0"/>
          </a:p>
          <a:p>
            <a:pPr marL="0" indent="0">
              <a:buNone/>
            </a:pPr>
            <a:r>
              <a:rPr lang="en-US" altLang="ko-KR" sz="1800" dirty="0" smtClean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09640" y="187618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43GHz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105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3707904" y="0"/>
            <a:ext cx="5436096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3384376" cy="2074242"/>
          </a:xfrm>
        </p:spPr>
        <p:txBody>
          <a:bodyPr>
            <a:normAutofit/>
          </a:bodyPr>
          <a:lstStyle/>
          <a:p>
            <a:r>
              <a:rPr lang="en-US" altLang="ko-KR" sz="3600" dirty="0" smtClean="0"/>
              <a:t>Monitoring of Gamma-ray Bright AGN</a:t>
            </a:r>
            <a:endParaRPr lang="ko-KR" altLang="en-US" sz="36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078" y="3501008"/>
            <a:ext cx="2566239" cy="3313169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89" y="188640"/>
            <a:ext cx="2630261" cy="332383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88640"/>
            <a:ext cx="2454199" cy="326515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534" y="3501007"/>
            <a:ext cx="2475540" cy="32491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44" y="2269940"/>
            <a:ext cx="30243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</a:t>
            </a:r>
            <a:r>
              <a:rPr lang="en-US" altLang="ko-KR" dirty="0" smtClean="0"/>
              <a:t>y Sang-Sung Lee+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-  &gt; 30 Sources</a:t>
            </a:r>
          </a:p>
          <a:p>
            <a:pPr marL="285750" indent="-285750">
              <a:buFontTx/>
              <a:buChar char="-"/>
            </a:pPr>
            <a:r>
              <a:rPr lang="en-US" altLang="ko-KR" dirty="0" smtClean="0"/>
              <a:t>Multi-Frequency Snap Shot Imaging</a:t>
            </a:r>
          </a:p>
          <a:p>
            <a:pPr marL="285750" indent="-285750">
              <a:buFontTx/>
              <a:buChar char="-"/>
            </a:pPr>
            <a:r>
              <a:rPr lang="en-US" altLang="ko-KR" dirty="0" smtClean="0"/>
              <a:t>22/43/86/129GHz</a:t>
            </a:r>
          </a:p>
          <a:p>
            <a:pPr marL="285750" indent="-285750">
              <a:buFontTx/>
              <a:buChar char="-"/>
            </a:pPr>
            <a:r>
              <a:rPr lang="en-US" altLang="ko-KR" dirty="0" smtClean="0"/>
              <a:t>1 month interval</a:t>
            </a:r>
          </a:p>
          <a:p>
            <a:r>
              <a:rPr lang="en-US" altLang="ko-KR" dirty="0" smtClean="0"/>
              <a:t>+ Single-Dish Polarization</a:t>
            </a:r>
            <a:endParaRPr lang="en-US" altLang="ko-KR" dirty="0"/>
          </a:p>
          <a:p>
            <a:endParaRPr lang="ko-KR" altLang="en-US" dirty="0"/>
          </a:p>
        </p:txBody>
      </p:sp>
      <p:cxnSp>
        <p:nvCxnSpPr>
          <p:cNvPr id="10" name="직선 화살표 연결선 9"/>
          <p:cNvCxnSpPr/>
          <p:nvPr/>
        </p:nvCxnSpPr>
        <p:spPr>
          <a:xfrm>
            <a:off x="6130402" y="476672"/>
            <a:ext cx="0" cy="1944216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5811012" y="121948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40 mas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12" name="직선 화살표 연결선 11"/>
          <p:cNvCxnSpPr/>
          <p:nvPr/>
        </p:nvCxnSpPr>
        <p:spPr>
          <a:xfrm>
            <a:off x="8790492" y="476672"/>
            <a:ext cx="0" cy="1944216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8501082" y="121948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2</a:t>
            </a:r>
            <a:r>
              <a:rPr lang="en-US" altLang="ko-KR" dirty="0" smtClean="0">
                <a:solidFill>
                  <a:schemeClr val="bg1"/>
                </a:solidFill>
              </a:rPr>
              <a:t>0 mas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16" name="직선 화살표 연결선 15"/>
          <p:cNvCxnSpPr/>
          <p:nvPr/>
        </p:nvCxnSpPr>
        <p:spPr>
          <a:xfrm>
            <a:off x="6156176" y="3789040"/>
            <a:ext cx="0" cy="1944216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5836786" y="453185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1</a:t>
            </a:r>
            <a:r>
              <a:rPr lang="en-US" altLang="ko-KR" dirty="0" smtClean="0">
                <a:solidFill>
                  <a:schemeClr val="bg1"/>
                </a:solidFill>
              </a:rPr>
              <a:t>0 mas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18" name="직선 화살표 연결선 17"/>
          <p:cNvCxnSpPr/>
          <p:nvPr/>
        </p:nvCxnSpPr>
        <p:spPr>
          <a:xfrm>
            <a:off x="8820472" y="3789040"/>
            <a:ext cx="0" cy="1944216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6200000">
            <a:off x="8501082" y="453185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6</a:t>
            </a:r>
            <a:r>
              <a:rPr lang="en-US" altLang="ko-KR" dirty="0" smtClean="0">
                <a:solidFill>
                  <a:schemeClr val="bg1"/>
                </a:solidFill>
              </a:rPr>
              <a:t> mas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80112" y="476672"/>
            <a:ext cx="60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22G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49686" y="478443"/>
            <a:ext cx="60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43G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40380" y="3784874"/>
            <a:ext cx="60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86G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49686" y="3807430"/>
            <a:ext cx="85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129G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3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6303</TotalTime>
  <Words>1109</Words>
  <Application>Microsoft Office PowerPoint</Application>
  <PresentationFormat>화면 슬라이드 쇼(4:3)</PresentationFormat>
  <Paragraphs>210</Paragraphs>
  <Slides>18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19" baseType="lpstr">
      <vt:lpstr>Office 테마</vt:lpstr>
      <vt:lpstr>Recent Activities of KVN</vt:lpstr>
      <vt:lpstr>PowerPoint 프레젠테이션</vt:lpstr>
      <vt:lpstr>Multi-Frequency Receiving System</vt:lpstr>
      <vt:lpstr>PowerPoint 프레젠테이션</vt:lpstr>
      <vt:lpstr>Source Frequency Phase Referencing for AGN core-shift</vt:lpstr>
      <vt:lpstr>Source Frequency Phase Referencing for Stellar Maser Lines</vt:lpstr>
      <vt:lpstr>PowerPoint 프레젠테이션</vt:lpstr>
      <vt:lpstr>KVN AGN Surveys</vt:lpstr>
      <vt:lpstr>Monitoring of Gamma-ray Bright AGN</vt:lpstr>
      <vt:lpstr>44GHz CH3OH Fringe Survey  toward massive SFR</vt:lpstr>
      <vt:lpstr>KaVA (KVN and VERA Array)</vt:lpstr>
      <vt:lpstr>KaVA Imaging of AGNs</vt:lpstr>
      <vt:lpstr>Daejeon Correlator at  Korea-Japan Correlation Center (KJCC)</vt:lpstr>
      <vt:lpstr>PowerPoint 프레젠테이션</vt:lpstr>
      <vt:lpstr>System Upgrade Activities</vt:lpstr>
      <vt:lpstr>Common Use</vt:lpstr>
      <vt:lpstr>Quasi-Optics as a Powerful Tool of mm-VLBI  Collaboration with Yebes 40m &amp; VERA Mizusawa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Status of KVN</dc:title>
  <dc:creator>admin</dc:creator>
  <cp:lastModifiedBy>admin</cp:lastModifiedBy>
  <cp:revision>337</cp:revision>
  <cp:lastPrinted>2013-10-15T03:42:48Z</cp:lastPrinted>
  <dcterms:created xsi:type="dcterms:W3CDTF">2013-01-26T13:49:03Z</dcterms:created>
  <dcterms:modified xsi:type="dcterms:W3CDTF">2014-10-09T08:27:14Z</dcterms:modified>
</cp:coreProperties>
</file>